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4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
  </p:notesMasterIdLst>
  <p:sldIdLst>
    <p:sldId id="256" r:id="rId4"/>
    <p:sldId id="360" r:id="rId5"/>
    <p:sldId id="383" r:id="rId7"/>
    <p:sldId id="832" r:id="rId8"/>
    <p:sldId id="460" r:id="rId9"/>
    <p:sldId id="887" r:id="rId10"/>
    <p:sldId id="656" r:id="rId11"/>
    <p:sldId id="838" r:id="rId12"/>
    <p:sldId id="840" r:id="rId13"/>
    <p:sldId id="718" r:id="rId14"/>
    <p:sldId id="986" r:id="rId15"/>
    <p:sldId id="987" r:id="rId16"/>
    <p:sldId id="385" r:id="rId17"/>
    <p:sldId id="1013" r:id="rId18"/>
    <p:sldId id="1014" r:id="rId19"/>
    <p:sldId id="1018" r:id="rId20"/>
    <p:sldId id="1015" r:id="rId21"/>
    <p:sldId id="1016" r:id="rId22"/>
    <p:sldId id="1017" r:id="rId23"/>
    <p:sldId id="1019" r:id="rId24"/>
    <p:sldId id="1020" r:id="rId25"/>
    <p:sldId id="1021" r:id="rId26"/>
    <p:sldId id="1022" r:id="rId27"/>
    <p:sldId id="1023" r:id="rId28"/>
    <p:sldId id="1025" r:id="rId29"/>
    <p:sldId id="1026" r:id="rId30"/>
    <p:sldId id="1008" r:id="rId31"/>
    <p:sldId id="1009" r:id="rId32"/>
    <p:sldId id="1010" r:id="rId33"/>
    <p:sldId id="1011" r:id="rId34"/>
    <p:sldId id="1027" r:id="rId35"/>
    <p:sldId id="1028" r:id="rId36"/>
    <p:sldId id="1029" r:id="rId37"/>
    <p:sldId id="1031" r:id="rId38"/>
    <p:sldId id="1030" r:id="rId39"/>
    <p:sldId id="1032" r:id="rId40"/>
    <p:sldId id="1040" r:id="rId41"/>
    <p:sldId id="491" r:id="rId42"/>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userDrawn="1">
          <p15:clr>
            <a:srgbClr val="A4A3A4"/>
          </p15:clr>
        </p15:guide>
        <p15:guide id="2" pos="36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stin-1"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8FAADC"/>
    <a:srgbClr val="FFFFFF"/>
    <a:srgbClr val="F9FBFA"/>
    <a:srgbClr val="5D7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p:scale>
          <a:sx n="66" d="100"/>
          <a:sy n="66" d="100"/>
        </p:scale>
        <p:origin x="-2250" y="-1050"/>
      </p:cViewPr>
      <p:guideLst>
        <p:guide orient="horz" pos="2131"/>
        <p:guide pos="369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tags" Target="tags/tag144.xml"/><Relationship Id="rId48" Type="http://schemas.openxmlformats.org/officeDocument/2006/relationships/customXml" Target="../customXml/item1.xml"/><Relationship Id="rId47" Type="http://schemas.openxmlformats.org/officeDocument/2006/relationships/customXmlProps" Target="../customXml/itemProps14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B2E4C-0070-47C5-825D-1B4A568F26C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EF6E-AA88-4EFA-B2EE-922C92261B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indent="0" algn="just">
              <a:lnSpc>
                <a:spcPct val="150000"/>
              </a:lnSpc>
              <a:buNone/>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操作简便、灵敏度高、特异性强、检测指标覆盖面广、适用范围广</a:t>
            </a:r>
            <a:endParaRPr lang="zh-CN" altLang="en-US"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marL="0" indent="0" algn="just">
              <a:lnSpc>
                <a:spcPct val="150000"/>
              </a:lnSpc>
              <a:buNone/>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不同类型样本稀释倍数不同（与国家限量标准有关）</a:t>
            </a:r>
            <a:endParaRPr lang="zh-CN" altLang="en-US"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椭圆 1"/>
          <p:cNvSpPr/>
          <p:nvPr userDrawn="1"/>
        </p:nvSpPr>
        <p:spPr>
          <a:xfrm>
            <a:off x="145551" y="138293"/>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894B0-CFDA-4883-BF25-FD63E7A55BA7}" type="slidenum">
              <a:rPr lang="zh-CN" altLang="en-US" smtClean="0"/>
            </a:fld>
            <a:endParaRPr lang="zh-CN" altLang="en-US"/>
          </a:p>
        </p:txBody>
      </p:sp>
      <p:sp>
        <p:nvSpPr>
          <p:cNvPr id="11" name="TextBox 10"/>
          <p:cNvSpPr txBox="1"/>
          <p:nvPr userDrawn="1"/>
        </p:nvSpPr>
        <p:spPr>
          <a:xfrm>
            <a:off x="1907705" y="672624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9FE1E3B-4889-452A-A628-BD62FA40F83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894B0-CFDA-4883-BF25-FD63E7A55B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E1E3B-4889-452A-A628-BD62FA40F83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894B0-CFDA-4883-BF25-FD63E7A55B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5.png"/><Relationship Id="rId3" Type="http://schemas.openxmlformats.org/officeDocument/2006/relationships/tags" Target="../tags/tag45.xml"/><Relationship Id="rId2" Type="http://schemas.openxmlformats.org/officeDocument/2006/relationships/image" Target="../media/image14.png"/><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image" Target="../media/image16.png"/><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4" Type="http://schemas.openxmlformats.org/officeDocument/2006/relationships/slideLayout" Target="../slideLayouts/slideLayout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image" Target="../media/image17.png"/><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7" Type="http://schemas.openxmlformats.org/officeDocument/2006/relationships/slideLayout" Target="../slideLayouts/slideLayout8.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9.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image" Target="../media/image20.png"/><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image" Target="../media/image19.png"/><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image" Target="../media/image18.png"/><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tags" Target="../tags/tag90.xml"/><Relationship Id="rId5" Type="http://schemas.openxmlformats.org/officeDocument/2006/relationships/image" Target="../media/image21.jpe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slideLayout" Target="../slideLayouts/slideLayout8.xml"/><Relationship Id="rId10" Type="http://schemas.openxmlformats.org/officeDocument/2006/relationships/image" Target="../media/image24.jpeg"/><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27.jpe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tags" Target="../tags/tag10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1.xml"/><Relationship Id="rId12" Type="http://schemas.openxmlformats.org/officeDocument/2006/relationships/slideLayout" Target="../slideLayouts/slideLayout8.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4.xml"/><Relationship Id="rId1" Type="http://schemas.openxmlformats.org/officeDocument/2006/relationships/tags" Target="../tags/tag10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8.xml"/><Relationship Id="rId1" Type="http://schemas.openxmlformats.org/officeDocument/2006/relationships/tags" Target="../tags/tag10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6.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tags" Target="../tags/tag112.xml"/><Relationship Id="rId1" Type="http://schemas.openxmlformats.org/officeDocument/2006/relationships/tags" Target="../tags/tag1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image" Target="../media/image34.png"/></Relationships>
</file>

<file path=ppt/slides/_rels/slide28.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tags" Target="../tags/tag117.xml"/><Relationship Id="rId12" Type="http://schemas.openxmlformats.org/officeDocument/2006/relationships/slideLayout" Target="../slideLayouts/slideLayout8.xml"/><Relationship Id="rId11" Type="http://schemas.openxmlformats.org/officeDocument/2006/relationships/tags" Target="../tags/tag118.xml"/><Relationship Id="rId10" Type="http://schemas.openxmlformats.org/officeDocument/2006/relationships/image" Target="../media/image42.png"/><Relationship Id="rId1" Type="http://schemas.openxmlformats.org/officeDocument/2006/relationships/tags" Target="../tags/tag116.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122.xml"/><Relationship Id="rId6" Type="http://schemas.openxmlformats.org/officeDocument/2006/relationships/image" Target="../media/image44.jpeg"/><Relationship Id="rId5" Type="http://schemas.openxmlformats.org/officeDocument/2006/relationships/tags" Target="../tags/tag121.xml"/><Relationship Id="rId4" Type="http://schemas.openxmlformats.org/officeDocument/2006/relationships/image" Target="../media/image27.jpe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1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image" Target="../media/image46.png"/><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media/image51.jpeg"/><Relationship Id="rId7" Type="http://schemas.openxmlformats.org/officeDocument/2006/relationships/tags" Target="../tags/tag131.xml"/><Relationship Id="rId6" Type="http://schemas.openxmlformats.org/officeDocument/2006/relationships/image" Target="../media/image50.jpeg"/><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2" Type="http://schemas.openxmlformats.org/officeDocument/2006/relationships/slideLayout" Target="../slideLayouts/slideLayout8.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image" Target="../media/image49.png"/><Relationship Id="rId19" Type="http://schemas.openxmlformats.org/officeDocument/2006/relationships/image" Target="../media/image53.jpeg"/><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image" Target="../media/image52.jpeg"/><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6.jpe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5.jpeg"/><Relationship Id="rId4" Type="http://schemas.openxmlformats.org/officeDocument/2006/relationships/tags" Target="../tags/tag17.xml"/><Relationship Id="rId3" Type="http://schemas.openxmlformats.org/officeDocument/2006/relationships/image" Target="../media/image4.jpeg"/><Relationship Id="rId2" Type="http://schemas.openxmlformats.org/officeDocument/2006/relationships/tags" Target="../tags/tag16.xml"/><Relationship Id="rId11" Type="http://schemas.openxmlformats.org/officeDocument/2006/relationships/notesSlide" Target="../notesSlides/notesSlide3.xml"/><Relationship Id="rId10" Type="http://schemas.openxmlformats.org/officeDocument/2006/relationships/slideLayout" Target="../slideLayouts/slideLayout8.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8.xml"/><Relationship Id="rId7" Type="http://schemas.openxmlformats.org/officeDocument/2006/relationships/tags" Target="../tags/tag2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2" Type="http://schemas.openxmlformats.org/officeDocument/2006/relationships/slideLayout" Target="../slideLayouts/slideLayout8.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4.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custDataLst>
              <p:tags r:id="rId1"/>
            </p:custDataLst>
          </p:nvPr>
        </p:nvSpPr>
        <p:spPr>
          <a:xfrm>
            <a:off x="7088956" y="-1127760"/>
            <a:ext cx="10500360" cy="1050036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椭圆 4"/>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295910" y="2113280"/>
            <a:ext cx="726694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dirty="0">
                <a:solidFill>
                  <a:schemeClr val="accent1"/>
                </a:solidFill>
                <a:cs typeface="Arial" panose="020B0604020202020204" pitchFamily="34" charset="0"/>
              </a:rPr>
              <a:t>胶体金快速检测</a:t>
            </a:r>
            <a:r>
              <a:rPr lang="zh-CN" altLang="en-US" sz="6000" b="1" dirty="0">
                <a:solidFill>
                  <a:schemeClr val="accent1"/>
                </a:solidFill>
                <a:cs typeface="Arial" panose="020B0604020202020204" pitchFamily="34" charset="0"/>
              </a:rPr>
              <a:t>技术</a:t>
            </a:r>
            <a:endParaRPr lang="zh-CN" altLang="en-US" sz="6000" b="1" dirty="0">
              <a:solidFill>
                <a:schemeClr val="accent1"/>
              </a:solidFill>
              <a:cs typeface="Arial" panose="020B0604020202020204" pitchFamily="34" charset="0"/>
            </a:endParaRPr>
          </a:p>
        </p:txBody>
      </p:sp>
      <p:grpSp>
        <p:nvGrpSpPr>
          <p:cNvPr id="50" name="组合 49"/>
          <p:cNvGrpSpPr/>
          <p:nvPr/>
        </p:nvGrpSpPr>
        <p:grpSpPr>
          <a:xfrm>
            <a:off x="933268" y="5212366"/>
            <a:ext cx="3902075" cy="436880"/>
            <a:chOff x="8222965" y="7595340"/>
            <a:chExt cx="5210337" cy="678715"/>
          </a:xfrm>
          <a:gradFill>
            <a:gsLst>
              <a:gs pos="100000">
                <a:srgbClr val="61C9D4">
                  <a:alpha val="90000"/>
                </a:srgbClr>
              </a:gs>
              <a:gs pos="33000">
                <a:srgbClr val="418EAA">
                  <a:alpha val="90000"/>
                </a:srgbClr>
              </a:gs>
            </a:gsLst>
            <a:lin ang="2700000" scaled="1"/>
          </a:gradFill>
        </p:grpSpPr>
        <p:sp>
          <p:nvSpPr>
            <p:cNvPr id="51" name="圆角矩形 16"/>
            <p:cNvSpPr/>
            <p:nvPr/>
          </p:nvSpPr>
          <p:spPr>
            <a:xfrm>
              <a:off x="8222965" y="7595340"/>
              <a:ext cx="5210337" cy="678715"/>
            </a:xfrm>
            <a:prstGeom prst="roundRect">
              <a:avLst>
                <a:gd name="adj" fmla="val 48214"/>
              </a:avLst>
            </a:prstGeom>
            <a:solidFill>
              <a:schemeClr val="bg1"/>
            </a:solidFill>
            <a:ln w="28575">
              <a:noFill/>
            </a:ln>
            <a:effectLst>
              <a:outerShdw blurRad="3810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443419" y="7672287"/>
              <a:ext cx="4825391" cy="523834"/>
            </a:xfrm>
            <a:prstGeom prst="rect">
              <a:avLst/>
            </a:prstGeom>
            <a:noFill/>
          </p:spPr>
          <p:txBody>
            <a:bodyPr wrap="square" rtlCol="0">
              <a:spAutoFit/>
            </a:bodyPr>
            <a:lstStyle/>
            <a:p>
              <a:pPr algn="l"/>
              <a:r>
                <a:rPr lang="zh-CN" altLang="en-US" sz="1600"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sz="1600"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xxx  </a:t>
              </a:r>
              <a:r>
                <a:rPr lang="zh-CN" altLang="en-US" sz="1600"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日期</a:t>
              </a:r>
              <a:r>
                <a:rPr lang="en-US" altLang="zh-CN" sz="1600"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rPr>
                <a:t>xxxxxx</a:t>
              </a:r>
              <a:endParaRPr lang="en-US" altLang="zh-CN" sz="1600" dirty="0">
                <a:solidFill>
                  <a:schemeClr val="accent1">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7213600"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胶体金免疫层析</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616716" y="4570086"/>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4" name="椭圆 23"/>
          <p:cNvSpPr/>
          <p:nvPr/>
        </p:nvSpPr>
        <p:spPr>
          <a:xfrm>
            <a:off x="-598355" y="5588447"/>
            <a:ext cx="2320257" cy="2320257"/>
          </a:xfrm>
          <a:prstGeom prst="ellipse">
            <a:avLst/>
          </a:prstGeom>
          <a:solidFill>
            <a:schemeClr val="bg1"/>
          </a:soli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0" name="矩形: 圆角 9"/>
          <p:cNvSpPr/>
          <p:nvPr/>
        </p:nvSpPr>
        <p:spPr>
          <a:xfrm>
            <a:off x="345609" y="2524652"/>
            <a:ext cx="5515610" cy="286893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68481" y="2484687"/>
            <a:ext cx="5269865" cy="2331085"/>
          </a:xfrm>
          <a:prstGeom prst="rect">
            <a:avLst/>
          </a:prstGeom>
        </p:spPr>
        <p:txBody>
          <a:bodyPr wrap="square">
            <a:spAutoFit/>
          </a:bodyPr>
          <a:p>
            <a:pPr marL="285750" indent="-285750" algn="just">
              <a:lnSpc>
                <a:spcPct val="130000"/>
              </a:lnSpc>
              <a:buClr>
                <a:srgbClr val="FF0000"/>
              </a:buClr>
              <a:buFont typeface="微软雅黑" panose="020B0503020204020204" pitchFamily="34" charset="-122"/>
              <a:buChar char="ⅹ"/>
            </a:pPr>
            <a:endParaRPr lang="zh-CN" altLang="en-US" sz="1600" b="1" dirty="0">
              <a:solidFill>
                <a:srgbClr val="3F6AB8"/>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SzTx/>
              <a:buFont typeface="Wingdings" panose="05000000000000000000" pitchFamily="2" charset="2"/>
              <a:buChar char="ü"/>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单张</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试纸条可同时检测</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2-4项指标；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SzTx/>
              <a:buFont typeface="Wingdings" panose="05000000000000000000" pitchFamily="2" charset="2"/>
              <a:buChar char="ü"/>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FF0000"/>
              </a:buClr>
              <a:buSzTx/>
              <a:buFont typeface="微软雅黑" panose="020B0503020204020204" pitchFamily="34" charset="-122"/>
              <a:buChar char="ⅹ"/>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项目固定，不同项目、不同样品灵敏度不同，稀释倍率问题，与国标限量值冲突。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FF0000"/>
              </a:buClr>
              <a:buSzTx/>
              <a:buFont typeface="微软雅黑" panose="020B0503020204020204" pitchFamily="34" charset="-122"/>
              <a:buChar char="ⅹ"/>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buClr>
                <a:srgbClr val="FF0000"/>
              </a:buClr>
              <a:buSzTx/>
              <a:buFont typeface="微软雅黑" panose="020B0503020204020204" pitchFamily="34" charset="-122"/>
              <a:buChar char="ⅹ"/>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项目固定，有些项目非风险项，没必要检测，浪费。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6262201" y="2524652"/>
            <a:ext cx="5515610" cy="286893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462260" y="2502220"/>
            <a:ext cx="5269865" cy="2011045"/>
          </a:xfrm>
          <a:prstGeom prst="rect">
            <a:avLst/>
          </a:prstGeom>
        </p:spPr>
        <p:txBody>
          <a:bodyPr wrap="square">
            <a:spAutoFit/>
          </a:bodyPr>
          <a:p>
            <a:pPr marL="285750" indent="-285750" algn="just">
              <a:lnSpc>
                <a:spcPct val="130000"/>
              </a:lnSpc>
              <a:buClr>
                <a:srgbClr val="92D050"/>
              </a:buClr>
              <a:buFont typeface="Wingdings" panose="05000000000000000000" pitchFamily="2" charset="2"/>
              <a:buChar char="ü"/>
            </a:pPr>
            <a:endParaRPr lang="zh-CN" altLang="en-US" sz="1600" b="1" dirty="0">
              <a:solidFill>
                <a:srgbClr val="3F6AB8"/>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Font typeface="Wingdings" panose="05000000000000000000" pitchFamily="2" charset="2"/>
              <a:buChar char="ü"/>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单条单项，无交叉干扰。</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Font typeface="Wingdings" panose="05000000000000000000" pitchFamily="2" charset="2"/>
              <a:buChar char="ü"/>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SzTx/>
              <a:buFont typeface="Wingdings" panose="05000000000000000000" pitchFamily="2" charset="2"/>
              <a:buChar char="ü"/>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项目灵活配置，根据不同的样品进行组合。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SzTx/>
              <a:buFont typeface="Wingdings" panose="05000000000000000000" pitchFamily="2" charset="2"/>
              <a:buChar char="ü"/>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marL="285750" indent="-285750" algn="just">
              <a:lnSpc>
                <a:spcPct val="130000"/>
              </a:lnSpc>
              <a:buClr>
                <a:srgbClr val="92D050"/>
              </a:buClr>
              <a:buSzTx/>
              <a:buFont typeface="Wingdings" panose="05000000000000000000" pitchFamily="2" charset="2"/>
              <a:buChar char="ü"/>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针对高风险管控指标，精准监管。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圆角 3"/>
          <p:cNvSpPr/>
          <p:nvPr/>
        </p:nvSpPr>
        <p:spPr>
          <a:xfrm>
            <a:off x="346075" y="1694815"/>
            <a:ext cx="5514975" cy="635000"/>
          </a:xfrm>
          <a:prstGeom prst="roundRect">
            <a:avLst/>
          </a:prstGeom>
          <a:solidFill>
            <a:srgbClr val="3F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a:off x="847090" y="1845945"/>
            <a:ext cx="3540760" cy="303530"/>
          </a:xfrm>
          <a:prstGeom prst="rect">
            <a:avLst/>
          </a:prstGeom>
        </p:spPr>
        <p:txBody>
          <a:bodyPr wrap="square">
            <a:noAutofit/>
          </a:bodyPr>
          <a:p>
            <a:pPr algn="ctr" defTabSz="914400">
              <a:buClrTx/>
              <a:buSzTx/>
              <a:buFontTx/>
            </a:pPr>
            <a:r>
              <a:rPr lang="zh-CN" altLang="en-US" b="1" dirty="0">
                <a:solidFill>
                  <a:schemeClr val="bg1"/>
                </a:solidFill>
                <a:latin typeface="微软雅黑" panose="020B0503020204020204" pitchFamily="34" charset="-122"/>
                <a:ea typeface="微软雅黑" panose="020B0503020204020204" pitchFamily="34" charset="-122"/>
                <a:sym typeface="+mn-ea"/>
              </a:rPr>
              <a:t>单条多项（串联、化学多联）</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6" name="矩形: 圆角 3"/>
          <p:cNvSpPr/>
          <p:nvPr/>
        </p:nvSpPr>
        <p:spPr>
          <a:xfrm>
            <a:off x="6261735" y="1694815"/>
            <a:ext cx="5470525" cy="635000"/>
          </a:xfrm>
          <a:prstGeom prst="roundRect">
            <a:avLst/>
          </a:prstGeom>
          <a:solidFill>
            <a:srgbClr val="3F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65240" y="1800225"/>
            <a:ext cx="5208905" cy="368300"/>
          </a:xfrm>
          <a:prstGeom prst="rect">
            <a:avLst/>
          </a:prstGeom>
        </p:spPr>
        <p:txBody>
          <a:bodyPr wrap="square">
            <a:spAutoFit/>
          </a:bodyPr>
          <a:p>
            <a:pPr algn="ctr" defTabSz="914400">
              <a:buClrTx/>
              <a:buSzTx/>
              <a:buFontTx/>
            </a:pPr>
            <a:r>
              <a:rPr lang="zh-CN" altLang="en-US" b="1" dirty="0">
                <a:solidFill>
                  <a:schemeClr val="bg1"/>
                </a:solidFill>
                <a:latin typeface="微软雅黑" panose="020B0503020204020204" pitchFamily="34" charset="-122"/>
                <a:ea typeface="微软雅黑" panose="020B0503020204020204" pitchFamily="34" charset="-122"/>
                <a:sym typeface="+mn-ea"/>
              </a:rPr>
              <a:t>单条单项（并联、物理多联）</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pic>
        <p:nvPicPr>
          <p:cNvPr id="12" name="图片 11"/>
          <p:cNvPicPr>
            <a:picLocks noChangeAspect="1"/>
          </p:cNvPicPr>
          <p:nvPr>
            <p:custDataLst>
              <p:tags r:id="rId1"/>
            </p:custDataLst>
          </p:nvPr>
        </p:nvPicPr>
        <p:blipFill>
          <a:blip r:embed="rId2"/>
          <a:srcRect l="4654" r="50631"/>
          <a:stretch>
            <a:fillRect/>
          </a:stretch>
        </p:blipFill>
        <p:spPr>
          <a:xfrm>
            <a:off x="10561320" y="1291590"/>
            <a:ext cx="1012825" cy="1721485"/>
          </a:xfrm>
          <a:prstGeom prst="rect">
            <a:avLst/>
          </a:prstGeom>
        </p:spPr>
      </p:pic>
      <p:sp>
        <p:nvSpPr>
          <p:cNvPr id="13" name="圆角矩形 12"/>
          <p:cNvSpPr/>
          <p:nvPr/>
        </p:nvSpPr>
        <p:spPr>
          <a:xfrm>
            <a:off x="1442085" y="5588635"/>
            <a:ext cx="10290175" cy="723900"/>
          </a:xfrm>
          <a:prstGeom prst="roundRect">
            <a:avLst>
              <a:gd name="adj" fmla="val 4122"/>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rgbClr val="FFFF00"/>
                </a:solidFill>
                <a:latin typeface="微软雅黑" panose="020B0503020204020204" pitchFamily="34" charset="-122"/>
                <a:ea typeface="微软雅黑" panose="020B0503020204020204" pitchFamily="34" charset="-122"/>
              </a:rPr>
              <a:t>精准、高效、智能</a:t>
            </a:r>
            <a:endParaRPr lang="zh-CN" altLang="en-US" sz="2400" b="1">
              <a:solidFill>
                <a:srgbClr val="FFFF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custDataLst>
              <p:tags r:id="rId3"/>
            </p:custDataLst>
          </p:nvPr>
        </p:nvPicPr>
        <p:blipFill>
          <a:blip r:embed="rId4"/>
          <a:srcRect l="6632" r="4159"/>
          <a:stretch>
            <a:fillRect/>
          </a:stretch>
        </p:blipFill>
        <p:spPr>
          <a:xfrm>
            <a:off x="4377055" y="1247775"/>
            <a:ext cx="1339215" cy="136779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圆角矩形 42"/>
          <p:cNvSpPr/>
          <p:nvPr>
            <p:custDataLst>
              <p:tags r:id="rId1"/>
            </p:custDataLst>
          </p:nvPr>
        </p:nvSpPr>
        <p:spPr>
          <a:xfrm>
            <a:off x="236855" y="5673090"/>
            <a:ext cx="2243455" cy="254635"/>
          </a:xfrm>
          <a:prstGeom prst="roundRect">
            <a:avLst>
              <a:gd name="adj" fmla="val 192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custDataLst>
              <p:tags r:id="rId2"/>
            </p:custDataLst>
          </p:nvPr>
        </p:nvSpPr>
        <p:spPr>
          <a:xfrm>
            <a:off x="323215" y="2894965"/>
            <a:ext cx="1165860" cy="254635"/>
          </a:xfrm>
          <a:prstGeom prst="roundRect">
            <a:avLst>
              <a:gd name="adj" fmla="val 192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custDataLst>
              <p:tags r:id="rId3"/>
            </p:custDataLst>
          </p:nvPr>
        </p:nvSpPr>
        <p:spPr>
          <a:xfrm>
            <a:off x="275590" y="1350010"/>
            <a:ext cx="1165860" cy="254635"/>
          </a:xfrm>
          <a:prstGeom prst="roundRect">
            <a:avLst>
              <a:gd name="adj" fmla="val 192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平行四边形 4"/>
          <p:cNvSpPr/>
          <p:nvPr>
            <p:custDataLst>
              <p:tags r:id="rId4"/>
            </p:custDataLst>
          </p:nvPr>
        </p:nvSpPr>
        <p:spPr>
          <a:xfrm flipH="1">
            <a:off x="5862955" y="1156335"/>
            <a:ext cx="8378190" cy="4995545"/>
          </a:xfrm>
          <a:prstGeom prst="parallelogram">
            <a:avLst>
              <a:gd name="adj" fmla="val 40585"/>
            </a:avLst>
          </a:prstGeom>
          <a:blipFill dpi="0" rotWithShape="1">
            <a:blip r:embed="rId5" cstate="screen"/>
            <a:srcRect/>
            <a:stretch>
              <a:fillRect l="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tx1">
                  <a:lumMod val="85000"/>
                  <a:lumOff val="15000"/>
                </a:schemeClr>
              </a:solidFill>
              <a:cs typeface="+mn-ea"/>
              <a:sym typeface="+mn-lt"/>
            </a:endParaRPr>
          </a:p>
        </p:txBody>
      </p:sp>
      <p:sp>
        <p:nvSpPr>
          <p:cNvPr id="47" name="圆角矩形 46"/>
          <p:cNvSpPr/>
          <p:nvPr>
            <p:custDataLst>
              <p:tags r:id="rId6"/>
            </p:custDataLst>
          </p:nvPr>
        </p:nvSpPr>
        <p:spPr>
          <a:xfrm>
            <a:off x="323215" y="4105910"/>
            <a:ext cx="4528185" cy="235585"/>
          </a:xfrm>
          <a:prstGeom prst="roundRect">
            <a:avLst>
              <a:gd name="adj" fmla="val 192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9" name="组合 78"/>
          <p:cNvGrpSpPr/>
          <p:nvPr/>
        </p:nvGrpSpPr>
        <p:grpSpPr>
          <a:xfrm rot="0">
            <a:off x="236855" y="3747770"/>
            <a:ext cx="6583680" cy="2179955"/>
            <a:chOff x="-6407" y="-78"/>
            <a:chExt cx="10368" cy="3433"/>
          </a:xfrm>
        </p:grpSpPr>
        <p:sp>
          <p:nvSpPr>
            <p:cNvPr id="45" name="矩形 44"/>
            <p:cNvSpPr/>
            <p:nvPr>
              <p:custDataLst>
                <p:tags r:id="rId7"/>
              </p:custDataLst>
            </p:nvPr>
          </p:nvSpPr>
          <p:spPr>
            <a:xfrm>
              <a:off x="-6407" y="-78"/>
              <a:ext cx="10368" cy="2470"/>
            </a:xfrm>
            <a:prstGeom prst="rect">
              <a:avLst/>
            </a:prstGeom>
          </p:spPr>
          <p:txBody>
            <a:bodyPr wrap="square">
              <a:spAutoFit/>
            </a:bodyPr>
            <a:p>
              <a:pPr fontAlgn="auto">
                <a:lnSpc>
                  <a:spcPct val="150000"/>
                </a:lnSpc>
              </a:pPr>
              <a:r>
                <a:rPr lang="zh-CN" altLang="en-US" sz="2400" b="1" dirty="0">
                  <a:solidFill>
                    <a:srgbClr val="393A3B"/>
                  </a:solidFill>
                  <a:latin typeface="微软雅黑" panose="020B0503020204020204" pitchFamily="34" charset="-122"/>
                  <a:ea typeface="微软雅黑" panose="020B0503020204020204" pitchFamily="34" charset="-122"/>
                </a:rPr>
                <a:t>有机磷及氨基甲酸脂类农药残留：</a:t>
              </a:r>
              <a:endParaRPr lang="zh-CN" altLang="en-US" sz="2000" b="1" dirty="0">
                <a:solidFill>
                  <a:srgbClr val="393A3B"/>
                </a:solidFill>
                <a:latin typeface="微软雅黑" panose="020B0503020204020204" pitchFamily="34" charset="-122"/>
                <a:ea typeface="微软雅黑" panose="020B0503020204020204" pitchFamily="34" charset="-122"/>
              </a:endParaRPr>
            </a:p>
            <a:p>
              <a:pPr fontAlgn="auto">
                <a:lnSpc>
                  <a:spcPct val="150000"/>
                </a:lnSpc>
              </a:pPr>
              <a:r>
                <a:rPr lang="zh-CN" altLang="en-US" sz="2000" dirty="0">
                  <a:latin typeface="微软雅黑" panose="020B0503020204020204" pitchFamily="34" charset="-122"/>
                  <a:ea typeface="微软雅黑" panose="020B0503020204020204" pitchFamily="34" charset="-122"/>
                  <a:sym typeface="+mn-ea"/>
                </a:rPr>
                <a:t>氧乐果、三唑磷、毒死蜱、水胺硫磷、甲拌磷、倍硫磷、克百威、涕灭威、甲萘威、异丙威等</a:t>
              </a:r>
              <a:endParaRPr lang="zh-CN" altLang="en-US" sz="2000" b="1" dirty="0">
                <a:solidFill>
                  <a:srgbClr val="393A3B"/>
                </a:solidFill>
                <a:latin typeface="微软雅黑" panose="020B0503020204020204" pitchFamily="34" charset="-122"/>
                <a:ea typeface="微软雅黑" panose="020B0503020204020204" pitchFamily="34" charset="-122"/>
              </a:endParaRPr>
            </a:p>
          </p:txBody>
        </p:sp>
        <p:sp>
          <p:nvSpPr>
            <p:cNvPr id="46" name="矩形 45"/>
            <p:cNvSpPr/>
            <p:nvPr>
              <p:custDataLst>
                <p:tags r:id="rId8"/>
              </p:custDataLst>
            </p:nvPr>
          </p:nvSpPr>
          <p:spPr>
            <a:xfrm>
              <a:off x="1154" y="2921"/>
              <a:ext cx="2807" cy="434"/>
            </a:xfrm>
            <a:prstGeom prst="rect">
              <a:avLst/>
            </a:prstGeom>
          </p:spPr>
          <p:txBody>
            <a:bodyPr wrap="square">
              <a:spAutoFit/>
            </a:bodyPr>
            <a:p>
              <a:pPr algn="l" fontAlgn="auto">
                <a:lnSpc>
                  <a:spcPct val="100000"/>
                </a:lnSpc>
              </a:pPr>
              <a:endParaRPr lang="zh-CN" altLang="en-US" sz="1200" dirty="0">
                <a:latin typeface="微软雅黑" panose="020B0503020204020204" pitchFamily="34" charset="-122"/>
                <a:ea typeface="微软雅黑" panose="020B0503020204020204" pitchFamily="34" charset="-122"/>
              </a:endParaRPr>
            </a:p>
          </p:txBody>
        </p:sp>
      </p:grpSp>
      <p:sp>
        <p:nvSpPr>
          <p:cNvPr id="42" name="矩形 41"/>
          <p:cNvSpPr/>
          <p:nvPr>
            <p:custDataLst>
              <p:tags r:id="rId9"/>
            </p:custDataLst>
          </p:nvPr>
        </p:nvSpPr>
        <p:spPr>
          <a:xfrm>
            <a:off x="236855" y="5316220"/>
            <a:ext cx="7021830" cy="1568450"/>
          </a:xfrm>
          <a:prstGeom prst="rect">
            <a:avLst/>
          </a:prstGeom>
        </p:spPr>
        <p:txBody>
          <a:bodyPr wrap="square">
            <a:spAutoFit/>
          </a:bodyPr>
          <a:p>
            <a:pPr fontAlgn="auto">
              <a:lnSpc>
                <a:spcPct val="150000"/>
              </a:lnSpc>
            </a:pPr>
            <a:r>
              <a:rPr lang="zh-CN" altLang="en-US" sz="2400" b="1" dirty="0">
                <a:solidFill>
                  <a:srgbClr val="393A3B"/>
                </a:solidFill>
                <a:latin typeface="微软雅黑" panose="020B0503020204020204" pitchFamily="34" charset="-122"/>
                <a:ea typeface="微软雅黑" panose="020B0503020204020204" pitchFamily="34" charset="-122"/>
              </a:rPr>
              <a:t>重点检测对象：</a:t>
            </a:r>
            <a:endParaRPr lang="zh-CN" altLang="en-US" sz="2400" b="1" dirty="0">
              <a:solidFill>
                <a:srgbClr val="393A3B"/>
              </a:solidFill>
              <a:latin typeface="微软雅黑" panose="020B0503020204020204" pitchFamily="34" charset="-122"/>
              <a:ea typeface="微软雅黑" panose="020B0503020204020204" pitchFamily="34" charset="-122"/>
            </a:endParaRPr>
          </a:p>
          <a:p>
            <a:pPr fontAlgn="auto">
              <a:lnSpc>
                <a:spcPct val="150000"/>
              </a:lnSpc>
            </a:pPr>
            <a:r>
              <a:rPr lang="zh-CN" altLang="en-US" sz="2000" dirty="0">
                <a:solidFill>
                  <a:srgbClr val="393A3B"/>
                </a:solidFill>
                <a:latin typeface="微软雅黑" panose="020B0503020204020204" pitchFamily="34" charset="-122"/>
                <a:ea typeface="微软雅黑" panose="020B0503020204020204" pitchFamily="34" charset="-122"/>
              </a:rPr>
              <a:t>豇豆、韭菜、芹菜、菠菜、普通白菜、大白菜、辣椒、豆芽、扁豆、萝卜、甜椒、茄子等</a:t>
            </a:r>
            <a:endParaRPr lang="zh-CN" altLang="en-US" sz="2000" dirty="0">
              <a:solidFill>
                <a:srgbClr val="393A3B"/>
              </a:solidFill>
              <a:latin typeface="微软雅黑" panose="020B0503020204020204" pitchFamily="34" charset="-122"/>
              <a:ea typeface="微软雅黑" panose="020B0503020204020204" pitchFamily="34" charset="-122"/>
            </a:endParaRPr>
          </a:p>
        </p:txBody>
      </p:sp>
      <p:sp>
        <p:nvSpPr>
          <p:cNvPr id="4" name="矩形 3"/>
          <p:cNvSpPr/>
          <p:nvPr>
            <p:custDataLst>
              <p:tags r:id="rId10"/>
            </p:custDataLst>
          </p:nvPr>
        </p:nvSpPr>
        <p:spPr>
          <a:xfrm>
            <a:off x="236855" y="995680"/>
            <a:ext cx="5995035" cy="1568450"/>
          </a:xfrm>
          <a:prstGeom prst="rect">
            <a:avLst/>
          </a:prstGeom>
        </p:spPr>
        <p:txBody>
          <a:bodyPr wrap="square">
            <a:spAutoFit/>
          </a:bodyPr>
          <a:p>
            <a:pPr fontAlgn="auto">
              <a:lnSpc>
                <a:spcPct val="150000"/>
              </a:lnSpc>
            </a:pPr>
            <a:r>
              <a:rPr lang="zh-CN" altLang="en-US" sz="2400" b="1" dirty="0">
                <a:solidFill>
                  <a:srgbClr val="393A3B"/>
                </a:solidFill>
                <a:latin typeface="微软雅黑" panose="020B0503020204020204" pitchFamily="34" charset="-122"/>
                <a:ea typeface="微软雅黑" panose="020B0503020204020204" pitchFamily="34" charset="-122"/>
              </a:rPr>
              <a:t>杀虫剂：</a:t>
            </a:r>
            <a:endParaRPr lang="zh-CN" altLang="en-US" sz="2000" b="1" dirty="0">
              <a:solidFill>
                <a:srgbClr val="393A3B"/>
              </a:solidFill>
              <a:latin typeface="微软雅黑" panose="020B0503020204020204" pitchFamily="34" charset="-122"/>
              <a:ea typeface="微软雅黑" panose="020B0503020204020204" pitchFamily="34" charset="-122"/>
            </a:endParaRPr>
          </a:p>
          <a:p>
            <a:pPr fontAlgn="auto">
              <a:lnSpc>
                <a:spcPct val="150000"/>
              </a:lnSpc>
            </a:pPr>
            <a:r>
              <a:rPr lang="zh-CN" altLang="en-US" sz="2000" dirty="0">
                <a:latin typeface="微软雅黑" panose="020B0503020204020204" pitchFamily="34" charset="-122"/>
                <a:ea typeface="微软雅黑" panose="020B0503020204020204" pitchFamily="34" charset="-122"/>
                <a:sym typeface="+mn-ea"/>
              </a:rPr>
              <a:t>啶虫脒、高效氯氟氰菊酯、氰戊菊酯、灭蝇胺、氟虫腈、吡虫啉、噻虫嗪、噻虫胺、吡虫啉等</a:t>
            </a:r>
            <a:endParaRPr lang="zh-CN" altLang="en-US" sz="2000" b="1" dirty="0">
              <a:solidFill>
                <a:srgbClr val="393A3B"/>
              </a:solidFill>
              <a:latin typeface="微软雅黑" panose="020B0503020204020204" pitchFamily="34" charset="-122"/>
              <a:ea typeface="微软雅黑" panose="020B0503020204020204" pitchFamily="34" charset="-122"/>
            </a:endParaRPr>
          </a:p>
        </p:txBody>
      </p:sp>
      <p:sp>
        <p:nvSpPr>
          <p:cNvPr id="10" name="矩形 9"/>
          <p:cNvSpPr/>
          <p:nvPr>
            <p:custDataLst>
              <p:tags r:id="rId11"/>
            </p:custDataLst>
          </p:nvPr>
        </p:nvSpPr>
        <p:spPr>
          <a:xfrm>
            <a:off x="275590" y="2564130"/>
            <a:ext cx="6545580" cy="1106805"/>
          </a:xfrm>
          <a:prstGeom prst="rect">
            <a:avLst/>
          </a:prstGeom>
        </p:spPr>
        <p:txBody>
          <a:bodyPr wrap="square">
            <a:spAutoFit/>
          </a:bodyPr>
          <a:p>
            <a:pPr fontAlgn="auto">
              <a:lnSpc>
                <a:spcPct val="150000"/>
              </a:lnSpc>
            </a:pPr>
            <a:r>
              <a:rPr lang="zh-CN" altLang="en-US" sz="2400" b="1" dirty="0">
                <a:solidFill>
                  <a:srgbClr val="393A3B"/>
                </a:solidFill>
                <a:latin typeface="微软雅黑" panose="020B0503020204020204" pitchFamily="34" charset="-122"/>
                <a:ea typeface="微软雅黑" panose="020B0503020204020204" pitchFamily="34" charset="-122"/>
              </a:rPr>
              <a:t>杀菌剂：</a:t>
            </a:r>
            <a:endParaRPr lang="zh-CN" altLang="en-US" sz="2000" b="1" dirty="0">
              <a:solidFill>
                <a:srgbClr val="393A3B"/>
              </a:solidFill>
              <a:latin typeface="微软雅黑" panose="020B0503020204020204" pitchFamily="34" charset="-122"/>
              <a:ea typeface="微软雅黑" panose="020B0503020204020204" pitchFamily="34" charset="-122"/>
            </a:endParaRPr>
          </a:p>
          <a:p>
            <a:pPr fontAlgn="auto">
              <a:lnSpc>
                <a:spcPct val="150000"/>
              </a:lnSpc>
            </a:pPr>
            <a:r>
              <a:rPr lang="zh-CN" altLang="en-US" sz="2000" dirty="0">
                <a:latin typeface="微软雅黑" panose="020B0503020204020204" pitchFamily="34" charset="-122"/>
                <a:ea typeface="微软雅黑" panose="020B0503020204020204" pitchFamily="34" charset="-122"/>
                <a:sym typeface="+mn-ea"/>
              </a:rPr>
              <a:t>多菌灵、腐霉利、甲霜灵、咪鲜胺、丙环唑、烯酰吗啉等</a:t>
            </a:r>
            <a:endParaRPr lang="zh-CN" altLang="en-US" sz="2000" b="1" dirty="0">
              <a:solidFill>
                <a:srgbClr val="393A3B"/>
              </a:solidFill>
              <a:latin typeface="微软雅黑" panose="020B0503020204020204" pitchFamily="34" charset="-122"/>
              <a:ea typeface="微软雅黑" panose="020B0503020204020204" pitchFamily="34" charset="-122"/>
            </a:endParaRPr>
          </a:p>
        </p:txBody>
      </p:sp>
      <p:sp>
        <p:nvSpPr>
          <p:cNvPr id="2" name="椭圆 1"/>
          <p:cNvSpPr/>
          <p:nvPr>
            <p:custDataLst>
              <p:tags r:id="rId12"/>
            </p:custDataLst>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custDataLst>
              <p:tags r:id="rId13"/>
            </p:custDataLst>
          </p:nvPr>
        </p:nvSpPr>
        <p:spPr>
          <a:xfrm>
            <a:off x="1169035" y="470535"/>
            <a:ext cx="62325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农残胶体金</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卡片</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custDataLst>
              <p:tags r:id="rId1"/>
            </p:custDataLst>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custDataLst>
              <p:tags r:id="rId2"/>
            </p:custDataLst>
          </p:nvPr>
        </p:nvSpPr>
        <p:spPr>
          <a:xfrm>
            <a:off x="1169035" y="470535"/>
            <a:ext cx="62325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兽残胶体金</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卡片</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3"/>
            </p:custDataLst>
          </p:nvPr>
        </p:nvSpPr>
        <p:spPr>
          <a:xfrm>
            <a:off x="372745" y="1084580"/>
            <a:ext cx="5721350" cy="2550160"/>
          </a:xfrm>
          <a:prstGeom prst="rect">
            <a:avLst/>
          </a:prstGeom>
          <a:solidFill>
            <a:srgbClr val="B4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p>
        </p:txBody>
      </p:sp>
      <p:sp>
        <p:nvSpPr>
          <p:cNvPr id="7" name="矩形 6"/>
          <p:cNvSpPr/>
          <p:nvPr>
            <p:custDataLst>
              <p:tags r:id="rId4"/>
            </p:custDataLst>
          </p:nvPr>
        </p:nvSpPr>
        <p:spPr>
          <a:xfrm>
            <a:off x="6094095" y="1084580"/>
            <a:ext cx="5721350" cy="2550160"/>
          </a:xfrm>
          <a:prstGeom prst="rect">
            <a:avLst/>
          </a:prstGeom>
          <a:solidFill>
            <a:srgbClr val="393A3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p>
        </p:txBody>
      </p:sp>
      <p:sp>
        <p:nvSpPr>
          <p:cNvPr id="8" name="矩形 7"/>
          <p:cNvSpPr/>
          <p:nvPr>
            <p:custDataLst>
              <p:tags r:id="rId5"/>
            </p:custDataLst>
          </p:nvPr>
        </p:nvSpPr>
        <p:spPr>
          <a:xfrm>
            <a:off x="372745" y="3634740"/>
            <a:ext cx="5721350" cy="2550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p>
        </p:txBody>
      </p:sp>
      <p:sp>
        <p:nvSpPr>
          <p:cNvPr id="9" name="矩形 8"/>
          <p:cNvSpPr/>
          <p:nvPr>
            <p:custDataLst>
              <p:tags r:id="rId6"/>
            </p:custDataLst>
          </p:nvPr>
        </p:nvSpPr>
        <p:spPr>
          <a:xfrm>
            <a:off x="6094095" y="3634740"/>
            <a:ext cx="5721350" cy="2550160"/>
          </a:xfrm>
          <a:prstGeom prst="rect">
            <a:avLst/>
          </a:prstGeom>
          <a:solidFill>
            <a:srgbClr val="B4B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 name="等腰三角形 9"/>
          <p:cNvSpPr/>
          <p:nvPr>
            <p:custDataLst>
              <p:tags r:id="rId7"/>
            </p:custDataLst>
          </p:nvPr>
        </p:nvSpPr>
        <p:spPr>
          <a:xfrm>
            <a:off x="561975" y="1424940"/>
            <a:ext cx="1762760" cy="1776730"/>
          </a:xfrm>
          <a:prstGeom prst="triangle">
            <a:avLst/>
          </a:prstGeom>
          <a:blipFill rotWithShape="0">
            <a:blip r:embed="rId8"/>
            <a:stretch>
              <a:fillRect t="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1" name="等腰三角形 10"/>
          <p:cNvSpPr/>
          <p:nvPr>
            <p:custDataLst>
              <p:tags r:id="rId9"/>
            </p:custDataLst>
          </p:nvPr>
        </p:nvSpPr>
        <p:spPr>
          <a:xfrm>
            <a:off x="6268085" y="1424940"/>
            <a:ext cx="1762760" cy="1776730"/>
          </a:xfrm>
          <a:prstGeom prst="triangle">
            <a:avLst/>
          </a:prstGeom>
          <a:blipFill dpi="0" rotWithShape="1">
            <a:blip r:embed="rId1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2" name="等腰三角形 11"/>
          <p:cNvSpPr/>
          <p:nvPr>
            <p:custDataLst>
              <p:tags r:id="rId11"/>
            </p:custDataLst>
          </p:nvPr>
        </p:nvSpPr>
        <p:spPr>
          <a:xfrm>
            <a:off x="737235" y="1659890"/>
            <a:ext cx="1412240" cy="1422400"/>
          </a:xfrm>
          <a:prstGeom prst="triangle">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3" name="等腰三角形 12"/>
          <p:cNvSpPr/>
          <p:nvPr>
            <p:custDataLst>
              <p:tags r:id="rId12"/>
            </p:custDataLst>
          </p:nvPr>
        </p:nvSpPr>
        <p:spPr>
          <a:xfrm>
            <a:off x="6443345" y="1659890"/>
            <a:ext cx="1412240" cy="1422400"/>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tx1"/>
              </a:solidFill>
            </a:endParaRPr>
          </a:p>
        </p:txBody>
      </p:sp>
      <p:grpSp>
        <p:nvGrpSpPr>
          <p:cNvPr id="14" name="组合 13"/>
          <p:cNvGrpSpPr/>
          <p:nvPr/>
        </p:nvGrpSpPr>
        <p:grpSpPr>
          <a:xfrm rot="10800000">
            <a:off x="561975" y="4137025"/>
            <a:ext cx="1762760" cy="1776730"/>
            <a:chOff x="792163" y="3288724"/>
            <a:chExt cx="1180377" cy="1017566"/>
          </a:xfrm>
          <a:blipFill rotWithShape="0">
            <a:blip r:embed="rId13"/>
            <a:tile tx="1765300" ty="-406400" sx="40000" sy="40000"/>
          </a:blipFill>
        </p:grpSpPr>
        <p:sp>
          <p:nvSpPr>
            <p:cNvPr id="15" name="等腰三角形 14"/>
            <p:cNvSpPr/>
            <p:nvPr>
              <p:custDataLst>
                <p:tags r:id="rId14"/>
              </p:custDataLst>
            </p:nvPr>
          </p:nvSpPr>
          <p:spPr>
            <a:xfrm>
              <a:off x="792163" y="3288724"/>
              <a:ext cx="1180377" cy="10175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6" name="等腰三角形 15"/>
            <p:cNvSpPr/>
            <p:nvPr>
              <p:custDataLst>
                <p:tags r:id="rId15"/>
              </p:custDataLst>
            </p:nvPr>
          </p:nvSpPr>
          <p:spPr>
            <a:xfrm>
              <a:off x="895322" y="3434043"/>
              <a:ext cx="945931" cy="815458"/>
            </a:xfrm>
            <a:prstGeom prst="triangle">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grpSp>
      <p:grpSp>
        <p:nvGrpSpPr>
          <p:cNvPr id="17" name="组合 16"/>
          <p:cNvGrpSpPr/>
          <p:nvPr/>
        </p:nvGrpSpPr>
        <p:grpSpPr>
          <a:xfrm rot="10800000">
            <a:off x="6313805" y="4081145"/>
            <a:ext cx="1762760" cy="1776730"/>
            <a:chOff x="4716790" y="3288724"/>
            <a:chExt cx="1180377" cy="1017566"/>
          </a:xfrm>
          <a:blipFill rotWithShape="0">
            <a:blip r:embed="rId16"/>
            <a:stretch>
              <a:fillRect r="-2000"/>
            </a:stretch>
          </a:blipFill>
        </p:grpSpPr>
        <p:sp>
          <p:nvSpPr>
            <p:cNvPr id="18" name="等腰三角形 17"/>
            <p:cNvSpPr/>
            <p:nvPr>
              <p:custDataLst>
                <p:tags r:id="rId17"/>
              </p:custDataLst>
            </p:nvPr>
          </p:nvSpPr>
          <p:spPr>
            <a:xfrm>
              <a:off x="4716790" y="3288724"/>
              <a:ext cx="1180377" cy="10175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9" name="等腰三角形 18"/>
            <p:cNvSpPr/>
            <p:nvPr>
              <p:custDataLst>
                <p:tags r:id="rId18"/>
              </p:custDataLst>
            </p:nvPr>
          </p:nvSpPr>
          <p:spPr>
            <a:xfrm>
              <a:off x="4834012" y="3402129"/>
              <a:ext cx="945931" cy="815458"/>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grpSp>
      <p:sp>
        <p:nvSpPr>
          <p:cNvPr id="22" name="矩形 21"/>
          <p:cNvSpPr/>
          <p:nvPr>
            <p:custDataLst>
              <p:tags r:id="rId19"/>
            </p:custDataLst>
          </p:nvPr>
        </p:nvSpPr>
        <p:spPr>
          <a:xfrm>
            <a:off x="2327910" y="1567815"/>
            <a:ext cx="1423035" cy="420370"/>
          </a:xfrm>
          <a:prstGeom prst="rect">
            <a:avLst/>
          </a:prstGeom>
        </p:spPr>
        <p:txBody>
          <a:bodyPr wrap="square">
            <a:spAutoFit/>
          </a:bodyPr>
          <a:p>
            <a:r>
              <a:rPr lang="zh-CN" altLang="en-US" sz="2135" b="1" dirty="0">
                <a:solidFill>
                  <a:srgbClr val="393A3B"/>
                </a:solidFill>
                <a:latin typeface="微软雅黑" panose="020B0503020204020204" pitchFamily="34" charset="-122"/>
                <a:ea typeface="微软雅黑" panose="020B0503020204020204" pitchFamily="34" charset="-122"/>
              </a:rPr>
              <a:t>畜禽肉</a:t>
            </a:r>
            <a:endParaRPr lang="zh-CN" altLang="en-US" sz="2135" b="1" dirty="0">
              <a:solidFill>
                <a:srgbClr val="393A3B"/>
              </a:solidFill>
              <a:latin typeface="微软雅黑" panose="020B0503020204020204" pitchFamily="34" charset="-122"/>
              <a:ea typeface="微软雅黑" panose="020B0503020204020204" pitchFamily="34" charset="-122"/>
            </a:endParaRPr>
          </a:p>
        </p:txBody>
      </p:sp>
      <p:sp>
        <p:nvSpPr>
          <p:cNvPr id="23" name="矩形 22"/>
          <p:cNvSpPr/>
          <p:nvPr>
            <p:custDataLst>
              <p:tags r:id="rId20"/>
            </p:custDataLst>
          </p:nvPr>
        </p:nvSpPr>
        <p:spPr>
          <a:xfrm>
            <a:off x="2324735" y="2002790"/>
            <a:ext cx="3434715" cy="1198880"/>
          </a:xfrm>
          <a:prstGeom prst="rect">
            <a:avLst/>
          </a:prstGeom>
        </p:spPr>
        <p:txBody>
          <a:bodyPr wrap="square">
            <a:spAutoFit/>
          </a:bodyPr>
          <a:p>
            <a:pPr>
              <a:lnSpc>
                <a:spcPct val="150000"/>
              </a:lnSpc>
            </a:pPr>
            <a:r>
              <a:rPr lang="zh-CN" altLang="en-US" sz="1600" dirty="0">
                <a:latin typeface="微软雅黑" panose="020B0503020204020204" pitchFamily="34" charset="-122"/>
                <a:ea typeface="微软雅黑" panose="020B0503020204020204" pitchFamily="34" charset="-122"/>
              </a:rPr>
              <a:t>喹诺酮类、</a:t>
            </a:r>
            <a:r>
              <a:rPr lang="zh-CN" altLang="en-US" sz="1600" dirty="0">
                <a:latin typeface="微软雅黑" panose="020B0503020204020204" pitchFamily="34" charset="-122"/>
                <a:ea typeface="微软雅黑" panose="020B0503020204020204" pitchFamily="34" charset="-122"/>
                <a:sym typeface="+mn-ea"/>
              </a:rPr>
              <a:t>硝基呋喃类代谢物</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mn-ea"/>
              </a:rPr>
              <a:t>硝基咪唑类代谢物、</a:t>
            </a:r>
            <a:r>
              <a:rPr lang="zh-CN" altLang="en-US" sz="1600" dirty="0">
                <a:latin typeface="微软雅黑" panose="020B0503020204020204" pitchFamily="34" charset="-122"/>
                <a:ea typeface="微软雅黑" panose="020B0503020204020204" pitchFamily="34" charset="-122"/>
              </a:rPr>
              <a:t>四环素类、克伦特罗、莱克多巴胺、沙丁胺醇等</a:t>
            </a:r>
            <a:endParaRPr lang="zh-CN" altLang="en-US" sz="1600" dirty="0">
              <a:latin typeface="微软雅黑" panose="020B0503020204020204" pitchFamily="34" charset="-122"/>
              <a:ea typeface="微软雅黑" panose="020B0503020204020204" pitchFamily="34" charset="-122"/>
            </a:endParaRPr>
          </a:p>
        </p:txBody>
      </p:sp>
      <p:sp>
        <p:nvSpPr>
          <p:cNvPr id="26" name="矩形 25"/>
          <p:cNvSpPr/>
          <p:nvPr>
            <p:custDataLst>
              <p:tags r:id="rId21"/>
            </p:custDataLst>
          </p:nvPr>
        </p:nvSpPr>
        <p:spPr>
          <a:xfrm>
            <a:off x="8076565" y="1567815"/>
            <a:ext cx="1423035" cy="420370"/>
          </a:xfrm>
          <a:prstGeom prst="rect">
            <a:avLst/>
          </a:prstGeom>
        </p:spPr>
        <p:txBody>
          <a:bodyPr wrap="square">
            <a:spAutoFit/>
          </a:bodyPr>
          <a:p>
            <a:r>
              <a:rPr lang="zh-CN" altLang="en-US" sz="2135" b="1" dirty="0">
                <a:solidFill>
                  <a:srgbClr val="F8F8F8"/>
                </a:solidFill>
                <a:latin typeface="微软雅黑" panose="020B0503020204020204" pitchFamily="34" charset="-122"/>
                <a:ea typeface="微软雅黑" panose="020B0503020204020204" pitchFamily="34" charset="-122"/>
              </a:rPr>
              <a:t>水产品</a:t>
            </a:r>
            <a:endParaRPr lang="zh-CN" altLang="en-US" sz="2135" b="1" dirty="0">
              <a:solidFill>
                <a:srgbClr val="F8F8F8"/>
              </a:solidFill>
              <a:latin typeface="微软雅黑" panose="020B0503020204020204" pitchFamily="34" charset="-122"/>
              <a:ea typeface="微软雅黑" panose="020B0503020204020204" pitchFamily="34" charset="-122"/>
            </a:endParaRPr>
          </a:p>
        </p:txBody>
      </p:sp>
      <p:sp>
        <p:nvSpPr>
          <p:cNvPr id="27" name="矩形 26"/>
          <p:cNvSpPr/>
          <p:nvPr>
            <p:custDataLst>
              <p:tags r:id="rId22"/>
            </p:custDataLst>
          </p:nvPr>
        </p:nvSpPr>
        <p:spPr>
          <a:xfrm>
            <a:off x="8076565" y="1988185"/>
            <a:ext cx="3609975" cy="1198880"/>
          </a:xfrm>
          <a:prstGeom prst="rect">
            <a:avLst/>
          </a:prstGeom>
        </p:spPr>
        <p:txBody>
          <a:bodyPr wrap="square">
            <a:spAutoFit/>
          </a:bodyPr>
          <a:p>
            <a:pPr algn="just">
              <a:lnSpc>
                <a:spcPct val="150000"/>
              </a:lnSpc>
            </a:pPr>
            <a:r>
              <a:rPr lang="zh-CN" altLang="en-US" sz="1600" dirty="0">
                <a:solidFill>
                  <a:srgbClr val="F8F8F8"/>
                </a:solidFill>
                <a:latin typeface="微软雅黑" panose="020B0503020204020204" pitchFamily="34" charset="-122"/>
                <a:ea typeface="微软雅黑" panose="020B0503020204020204" pitchFamily="34" charset="-122"/>
              </a:rPr>
              <a:t>呋喃唑酮代谢物、呋喃西林代谢物、喹诺酮类、氯霉素、灭蝇胺、孔雀石绿、氧氟沙星等</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30" name="矩形 29"/>
          <p:cNvSpPr/>
          <p:nvPr>
            <p:custDataLst>
              <p:tags r:id="rId23"/>
            </p:custDataLst>
          </p:nvPr>
        </p:nvSpPr>
        <p:spPr>
          <a:xfrm>
            <a:off x="8176260" y="4330700"/>
            <a:ext cx="1797685" cy="420370"/>
          </a:xfrm>
          <a:prstGeom prst="rect">
            <a:avLst/>
          </a:prstGeom>
        </p:spPr>
        <p:txBody>
          <a:bodyPr wrap="square">
            <a:spAutoFit/>
          </a:bodyPr>
          <a:p>
            <a:r>
              <a:rPr lang="zh-CN" altLang="en-US" sz="2135" b="1" dirty="0">
                <a:solidFill>
                  <a:srgbClr val="393A3B"/>
                </a:solidFill>
                <a:latin typeface="微软雅黑" panose="020B0503020204020204" pitchFamily="34" charset="-122"/>
                <a:ea typeface="微软雅黑" panose="020B0503020204020204" pitchFamily="34" charset="-122"/>
              </a:rPr>
              <a:t>奶样、蜂蜜</a:t>
            </a:r>
            <a:endParaRPr lang="zh-CN" altLang="en-US" sz="2135" b="1" dirty="0">
              <a:solidFill>
                <a:srgbClr val="393A3B"/>
              </a:solidFill>
              <a:latin typeface="微软雅黑" panose="020B0503020204020204" pitchFamily="34" charset="-122"/>
              <a:ea typeface="微软雅黑" panose="020B0503020204020204" pitchFamily="34" charset="-122"/>
            </a:endParaRPr>
          </a:p>
        </p:txBody>
      </p:sp>
      <p:sp>
        <p:nvSpPr>
          <p:cNvPr id="31" name="矩形 30"/>
          <p:cNvSpPr/>
          <p:nvPr>
            <p:custDataLst>
              <p:tags r:id="rId24"/>
            </p:custDataLst>
          </p:nvPr>
        </p:nvSpPr>
        <p:spPr>
          <a:xfrm>
            <a:off x="8176260" y="4751070"/>
            <a:ext cx="3434715" cy="829945"/>
          </a:xfrm>
          <a:prstGeom prst="rect">
            <a:avLst/>
          </a:prstGeom>
        </p:spPr>
        <p:txBody>
          <a:bodyPr wrap="square">
            <a:spAutoFit/>
          </a:bodyPr>
          <a:p>
            <a:pPr>
              <a:lnSpc>
                <a:spcPct val="150000"/>
              </a:lnSpc>
            </a:pPr>
            <a:r>
              <a:rPr lang="zh-CN" altLang="en-US" sz="1600" dirty="0">
                <a:latin typeface="微软雅黑" panose="020B0503020204020204" pitchFamily="34" charset="-122"/>
                <a:ea typeface="微软雅黑" panose="020B0503020204020204" pitchFamily="34" charset="-122"/>
              </a:rPr>
              <a:t>金霉素、链霉素、红霉素、替米考星、泰乐菌素、强力霉素、土霉素等</a:t>
            </a:r>
            <a:endParaRPr lang="zh-CN" altLang="en-US" sz="1600" dirty="0">
              <a:latin typeface="微软雅黑" panose="020B0503020204020204" pitchFamily="34" charset="-122"/>
              <a:ea typeface="微软雅黑" panose="020B0503020204020204" pitchFamily="34" charset="-122"/>
            </a:endParaRPr>
          </a:p>
        </p:txBody>
      </p:sp>
      <p:sp>
        <p:nvSpPr>
          <p:cNvPr id="34" name="矩形 33"/>
          <p:cNvSpPr/>
          <p:nvPr>
            <p:custDataLst>
              <p:tags r:id="rId25"/>
            </p:custDataLst>
          </p:nvPr>
        </p:nvSpPr>
        <p:spPr>
          <a:xfrm>
            <a:off x="2327910" y="4330700"/>
            <a:ext cx="1423035" cy="420370"/>
          </a:xfrm>
          <a:prstGeom prst="rect">
            <a:avLst/>
          </a:prstGeom>
        </p:spPr>
        <p:txBody>
          <a:bodyPr wrap="square">
            <a:spAutoFit/>
          </a:bodyPr>
          <a:p>
            <a:r>
              <a:rPr lang="zh-CN" altLang="en-US" sz="2135" b="1" dirty="0">
                <a:solidFill>
                  <a:srgbClr val="F8F8F8"/>
                </a:solidFill>
                <a:latin typeface="微软雅黑" panose="020B0503020204020204" pitchFamily="34" charset="-122"/>
                <a:ea typeface="微软雅黑" panose="020B0503020204020204" pitchFamily="34" charset="-122"/>
              </a:rPr>
              <a:t>禽蛋</a:t>
            </a:r>
            <a:endParaRPr lang="zh-CN" altLang="en-US" sz="2135" b="1" dirty="0">
              <a:solidFill>
                <a:srgbClr val="F8F8F8"/>
              </a:solidFill>
              <a:latin typeface="微软雅黑" panose="020B0503020204020204" pitchFamily="34" charset="-122"/>
              <a:ea typeface="微软雅黑" panose="020B0503020204020204" pitchFamily="34" charset="-122"/>
            </a:endParaRPr>
          </a:p>
        </p:txBody>
      </p:sp>
      <p:sp>
        <p:nvSpPr>
          <p:cNvPr id="35" name="矩形 34"/>
          <p:cNvSpPr/>
          <p:nvPr>
            <p:custDataLst>
              <p:tags r:id="rId26"/>
            </p:custDataLst>
          </p:nvPr>
        </p:nvSpPr>
        <p:spPr>
          <a:xfrm>
            <a:off x="2327910" y="4751070"/>
            <a:ext cx="3434715" cy="829945"/>
          </a:xfrm>
          <a:prstGeom prst="rect">
            <a:avLst/>
          </a:prstGeom>
        </p:spPr>
        <p:txBody>
          <a:bodyPr wrap="square">
            <a:spAutoFit/>
          </a:bodyPr>
          <a:p>
            <a:pPr>
              <a:lnSpc>
                <a:spcPct val="150000"/>
              </a:lnSpc>
            </a:pPr>
            <a:r>
              <a:rPr lang="zh-CN" altLang="en-US" sz="1600" dirty="0">
                <a:solidFill>
                  <a:srgbClr val="F8F8F8"/>
                </a:solidFill>
                <a:latin typeface="微软雅黑" panose="020B0503020204020204" pitchFamily="34" charset="-122"/>
                <a:ea typeface="微软雅黑" panose="020B0503020204020204" pitchFamily="34" charset="-122"/>
              </a:rPr>
              <a:t>喹诺酮类、磺胺类、环丙沙星、林可霉素、甲硝唑、青霉素、庆大霉素等</a:t>
            </a:r>
            <a:endParaRPr lang="zh-CN" altLang="en-US" sz="16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22" grpId="0"/>
      <p:bldP spid="23" grpId="0"/>
      <p:bldP spid="26" grpId="0"/>
      <p:bldP spid="27" grpId="0"/>
      <p:bldP spid="30" grpId="0"/>
      <p:bldP spid="31"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7088956" y="-1127760"/>
            <a:ext cx="10500360" cy="1050036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椭圆 4"/>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649094" y="3215389"/>
            <a:ext cx="540060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a:solidFill>
                  <a:schemeClr val="accent1">
                    <a:lumMod val="60000"/>
                    <a:lumOff val="40000"/>
                  </a:schemeClr>
                </a:solidFill>
                <a:cs typeface="Arial" panose="020B0604020202020204" pitchFamily="34" charset="0"/>
              </a:rPr>
              <a:t>实验操作</a:t>
            </a:r>
            <a:endParaRPr lang="zh-CN" altLang="en-US" sz="6000" b="1" dirty="0">
              <a:solidFill>
                <a:schemeClr val="accent1">
                  <a:lumMod val="60000"/>
                  <a:lumOff val="40000"/>
                </a:schemeClr>
              </a:solidFill>
              <a:cs typeface="Arial" panose="020B0604020202020204" pitchFamily="34" charset="0"/>
            </a:endParaRPr>
          </a:p>
        </p:txBody>
      </p:sp>
      <p:grpSp>
        <p:nvGrpSpPr>
          <p:cNvPr id="50" name="组合 49"/>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p:cNvSpPr/>
            <p:nvPr/>
          </p:nvSpPr>
          <p:spPr>
            <a:xfrm>
              <a:off x="8222965" y="7595340"/>
              <a:ext cx="3061547" cy="678712"/>
            </a:xfrm>
            <a:prstGeom prst="roundRect">
              <a:avLst>
                <a:gd name="adj" fmla="val 48214"/>
              </a:avLst>
            </a:prstGeom>
            <a:solidFill>
              <a:schemeClr val="bg1"/>
            </a:solidFill>
            <a:ln w="28575">
              <a:noFill/>
            </a:ln>
            <a:effectLst>
              <a:outerShdw blurRad="3810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22965" y="7684831"/>
              <a:ext cx="3061547" cy="523834"/>
            </a:xfrm>
            <a:prstGeom prst="rect">
              <a:avLst/>
            </a:prstGeom>
            <a:noFill/>
          </p:spPr>
          <p:txBody>
            <a:bodyPr wrap="square" rtlCol="0">
              <a:spAutoFit/>
            </a:bodyPr>
            <a:lstStyle/>
            <a:p>
              <a:pPr algn="ctr"/>
              <a:r>
                <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THE  PART  TWO</a:t>
              </a:r>
              <a:endPar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文本框 13"/>
          <p:cNvSpPr txBox="1"/>
          <p:nvPr/>
        </p:nvSpPr>
        <p:spPr>
          <a:xfrm>
            <a:off x="1365364" y="1048351"/>
            <a:ext cx="3968061" cy="221488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rPr>
              <a:t>02</a:t>
            </a:r>
            <a:endPar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endParaRPr>
          </a:p>
        </p:txBody>
      </p:sp>
      <p:sp>
        <p:nvSpPr>
          <p:cNvPr id="12" name="椭圆 11"/>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78025" y="2673985"/>
            <a:ext cx="8677910" cy="1938020"/>
          </a:xfrm>
          <a:prstGeom prst="rect">
            <a:avLst/>
          </a:prstGeom>
          <a:noFill/>
        </p:spPr>
        <p:txBody>
          <a:bodyPr wrap="square" rtlCol="0" anchor="t">
            <a:spAutoFit/>
          </a:bodyPr>
          <a:p>
            <a:pPr algn="ctr">
              <a:buNone/>
            </a:pPr>
            <a:r>
              <a:rPr lang="zh-CN" altLang="en-US" sz="6000" b="1" dirty="0">
                <a:solidFill>
                  <a:schemeClr val="accent1">
                    <a:lumMod val="60000"/>
                    <a:lumOff val="40000"/>
                  </a:schemeClr>
                </a:solidFill>
                <a:cs typeface="Arial" panose="020B0604020202020204" pitchFamily="34" charset="0"/>
                <a:sym typeface="+mn-ea"/>
              </a:rPr>
              <a:t>农残项目胶体金实验操作</a:t>
            </a:r>
            <a:r>
              <a:rPr lang="en-US" altLang="zh-CN" sz="6000" b="1" dirty="0">
                <a:solidFill>
                  <a:schemeClr val="accent1">
                    <a:lumMod val="60000"/>
                    <a:lumOff val="40000"/>
                  </a:schemeClr>
                </a:solidFill>
                <a:cs typeface="Arial" panose="020B0604020202020204" pitchFamily="34" charset="0"/>
                <a:sym typeface="+mn-ea"/>
              </a:rPr>
              <a:t>-</a:t>
            </a:r>
            <a:r>
              <a:rPr lang="zh-CN" altLang="en-US" sz="6000" b="1" dirty="0">
                <a:solidFill>
                  <a:schemeClr val="accent1">
                    <a:lumMod val="60000"/>
                    <a:lumOff val="40000"/>
                  </a:schemeClr>
                </a:solidFill>
                <a:cs typeface="Arial" panose="020B0604020202020204" pitchFamily="34" charset="0"/>
                <a:sym typeface="+mn-ea"/>
              </a:rPr>
              <a:t>以毒死蜱为</a:t>
            </a:r>
            <a:r>
              <a:rPr lang="zh-CN" altLang="en-US" sz="6000" b="1" dirty="0">
                <a:solidFill>
                  <a:schemeClr val="accent1">
                    <a:lumMod val="60000"/>
                    <a:lumOff val="40000"/>
                  </a:schemeClr>
                </a:solidFill>
                <a:cs typeface="Arial" panose="020B0604020202020204" pitchFamily="34" charset="0"/>
                <a:sym typeface="+mn-ea"/>
              </a:rPr>
              <a:t>例</a:t>
            </a:r>
            <a:endParaRPr lang="zh-CN" altLang="en-US" sz="6000" b="1" dirty="0">
              <a:solidFill>
                <a:schemeClr val="accent1">
                  <a:lumMod val="60000"/>
                  <a:lumOff val="40000"/>
                </a:schemeClr>
              </a:solidFill>
              <a:cs typeface="Arial" panose="020B0604020202020204" pitchFamily="34" charset="0"/>
              <a:sym typeface="+mn-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9"/>
          <p:cNvSpPr/>
          <p:nvPr/>
        </p:nvSpPr>
        <p:spPr>
          <a:xfrm>
            <a:off x="1446530" y="997585"/>
            <a:ext cx="10399395" cy="4563745"/>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1"/>
            </p:custDataLst>
          </p:nvPr>
        </p:nvSpPr>
        <p:spPr>
          <a:xfrm>
            <a:off x="2152650" y="5868035"/>
            <a:ext cx="2850515" cy="368300"/>
          </a:xfrm>
          <a:prstGeom prst="rect">
            <a:avLst/>
          </a:prstGeom>
          <a:noFill/>
        </p:spPr>
        <p:txBody>
          <a:bodyPr wrap="square" rtlCol="0">
            <a:spAutoFit/>
          </a:bodyPr>
          <a:p>
            <a:r>
              <a:rPr lang="zh-CN" altLang="en-US" b="1">
                <a:solidFill>
                  <a:schemeClr val="bg1"/>
                </a:solidFill>
                <a:latin typeface="微软雅黑" panose="020B0503020204020204" pitchFamily="34" charset="-122"/>
                <a:ea typeface="微软雅黑" panose="020B0503020204020204" pitchFamily="34" charset="-122"/>
              </a:rPr>
              <a:t>加入3 mL前处理试剂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7579360" y="5812790"/>
            <a:ext cx="2533015" cy="521970"/>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zh-CN" altLang="en-US" sz="1400" b="1">
                <a:solidFill>
                  <a:schemeClr val="bg1"/>
                </a:solidFill>
                <a:latin typeface="微软雅黑" panose="020B0503020204020204" pitchFamily="34" charset="-122"/>
                <a:ea typeface="微软雅黑" panose="020B0503020204020204" pitchFamily="34" charset="-122"/>
              </a:rPr>
              <a:t>涡旋振荡或手动上下振荡1 min，静置1 min，得样品液</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custDataLst>
              <p:tags r:id="rId3"/>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4"/>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446530" y="997585"/>
            <a:ext cx="10080625" cy="5007610"/>
          </a:xfrm>
          <a:prstGeom prst="rect">
            <a:avLst/>
          </a:prstGeom>
          <a:noFill/>
          <a:ln w="9525">
            <a:noFill/>
          </a:ln>
        </p:spPr>
        <p:txBody>
          <a:bodyPr>
            <a:noAutofit/>
          </a:bodyPr>
          <a:p>
            <a:pPr indent="0"/>
            <a:r>
              <a:rPr lang="zh-CN" sz="2800" b="1">
                <a:ea typeface="宋体" panose="02010600030101010101" pitchFamily="2" charset="-122"/>
              </a:rPr>
              <a:t>【简介】</a:t>
            </a:r>
            <a:endParaRPr lang="zh-CN" sz="2800" b="0">
              <a:ea typeface="宋体" panose="02010600030101010101" pitchFamily="2" charset="-122"/>
            </a:endParaRPr>
          </a:p>
          <a:p>
            <a:pPr indent="0"/>
            <a:r>
              <a:rPr lang="en-US" altLang="zh-CN" sz="2800" b="0">
                <a:ea typeface="宋体" panose="02010600030101010101" pitchFamily="2" charset="-122"/>
              </a:rPr>
              <a:t>      </a:t>
            </a:r>
            <a:r>
              <a:rPr lang="zh-CN" sz="2800" b="0">
                <a:ea typeface="宋体" panose="02010600030101010101" pitchFamily="2" charset="-122"/>
              </a:rPr>
              <a:t>毒死蜱（</a:t>
            </a:r>
            <a:r>
              <a:rPr lang="en-US" sz="2800" b="0">
                <a:latin typeface="思源黑体 CN Normal" charset="0"/>
                <a:ea typeface="宋体" panose="02010600030101010101" pitchFamily="2" charset="-122"/>
                <a:cs typeface="宋体" panose="02010600030101010101" pitchFamily="2" charset="-122"/>
              </a:rPr>
              <a:t>Chlorpyrifos</a:t>
            </a:r>
            <a:r>
              <a:rPr lang="zh-CN" sz="2800" b="0">
                <a:ea typeface="宋体" panose="02010600030101010101" pitchFamily="2" charset="-122"/>
              </a:rPr>
              <a:t>）是一种具有触杀、胃毒和熏蒸作用的有机磷杀虫剂，对水稻、小麦、棉花、果树、蔬菜、茶树上多种咀嚼式和刺吸式口器害虫均具有较好防效。少量的毒死蜱残留不会引起人体急性中毒，但长期食用毒死蜱超标的食品，对人体健康可能有一定影响。</a:t>
            </a:r>
            <a:endParaRPr lang="zh-CN" sz="2800" b="0">
              <a:ea typeface="宋体" panose="02010600030101010101" pitchFamily="2" charset="-122"/>
            </a:endParaRPr>
          </a:p>
          <a:p>
            <a:pPr indent="0"/>
            <a:endParaRPr lang="zh-CN" altLang="en-US" sz="2800" b="0">
              <a:ea typeface="宋体" panose="02010600030101010101" pitchFamily="2" charset="-122"/>
            </a:endParaRPr>
          </a:p>
          <a:p>
            <a:pPr indent="0"/>
            <a:r>
              <a:rPr lang="zh-CN" altLang="en-US" sz="2800" b="0">
                <a:ea typeface="宋体" panose="02010600030101010101" pitchFamily="2" charset="-122"/>
              </a:rPr>
              <a:t>【适用范围】</a:t>
            </a:r>
            <a:endParaRPr lang="zh-CN" altLang="en-US" sz="2800" b="0">
              <a:ea typeface="宋体" panose="02010600030101010101" pitchFamily="2" charset="-122"/>
            </a:endParaRPr>
          </a:p>
          <a:p>
            <a:pPr indent="0"/>
            <a:r>
              <a:rPr lang="en-US" altLang="zh-CN" sz="2800" b="0">
                <a:ea typeface="宋体" panose="02010600030101010101" pitchFamily="2" charset="-122"/>
              </a:rPr>
              <a:t>  </a:t>
            </a:r>
            <a:r>
              <a:rPr lang="zh-CN" altLang="en-US" sz="2800" b="0">
                <a:ea typeface="宋体" panose="02010600030101010101" pitchFamily="2" charset="-122"/>
              </a:rPr>
              <a:t>适用于新鲜蔬菜、水果中毒死蜱的定性检测。</a:t>
            </a:r>
            <a:endParaRPr lang="zh-CN" altLang="en-US" sz="2800" b="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2152650" y="5868035"/>
            <a:ext cx="2850515" cy="368300"/>
          </a:xfrm>
          <a:prstGeom prst="rect">
            <a:avLst/>
          </a:prstGeom>
          <a:noFill/>
        </p:spPr>
        <p:txBody>
          <a:bodyPr wrap="square" rtlCol="0">
            <a:spAutoFit/>
          </a:bodyPr>
          <a:p>
            <a:r>
              <a:rPr lang="zh-CN" altLang="en-US" b="1">
                <a:solidFill>
                  <a:schemeClr val="bg1"/>
                </a:solidFill>
                <a:latin typeface="微软雅黑" panose="020B0503020204020204" pitchFamily="34" charset="-122"/>
                <a:ea typeface="微软雅黑" panose="020B0503020204020204" pitchFamily="34" charset="-122"/>
              </a:rPr>
              <a:t>加入3 mL前处理试剂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7579360" y="5812790"/>
            <a:ext cx="2533015" cy="521970"/>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zh-CN" altLang="en-US" sz="1400" b="1">
                <a:solidFill>
                  <a:schemeClr val="bg1"/>
                </a:solidFill>
                <a:latin typeface="微软雅黑" panose="020B0503020204020204" pitchFamily="34" charset="-122"/>
                <a:ea typeface="微软雅黑" panose="020B0503020204020204" pitchFamily="34" charset="-122"/>
              </a:rPr>
              <a:t>涡旋振荡或手动上下振荡1 min，静置1 min，得样品液</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custDataLst>
              <p:tags r:id="rId3"/>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4"/>
            </p:custDataLst>
          </p:nvPr>
        </p:nvSpPr>
        <p:spPr>
          <a:xfrm>
            <a:off x="1122680" y="252730"/>
            <a:ext cx="4859020"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前处理</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步骤</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 name="矩形: 圆角 9"/>
          <p:cNvSpPr/>
          <p:nvPr/>
        </p:nvSpPr>
        <p:spPr>
          <a:xfrm>
            <a:off x="751205" y="3429000"/>
            <a:ext cx="10399395" cy="369951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zh-CN" sz="2800">
                <a:solidFill>
                  <a:schemeClr val="tx1"/>
                </a:solidFill>
                <a:ea typeface="宋体" panose="02010600030101010101" pitchFamily="2" charset="-122"/>
              </a:rPr>
              <a:t>【样品前处理】</a:t>
            </a:r>
            <a:endParaRPr lang="zh-CN" sz="2800">
              <a:solidFill>
                <a:schemeClr val="tx1"/>
              </a:solidFill>
              <a:ea typeface="宋体" panose="02010600030101010101" pitchFamily="2" charset="-122"/>
            </a:endParaRPr>
          </a:p>
          <a:p>
            <a:pPr algn="l">
              <a:buClrTx/>
              <a:buSzTx/>
              <a:buFontTx/>
            </a:pPr>
            <a:r>
              <a:rPr lang="zh-CN" sz="2800">
                <a:solidFill>
                  <a:schemeClr val="tx1"/>
                </a:solidFill>
                <a:ea typeface="宋体" panose="02010600030101010101" pitchFamily="2" charset="-122"/>
              </a:rPr>
              <a:t>（1）称取2.0 g待测样品于50 mL离心管中；（备注：样品应剪碎/切碎成小于1cm见方碎片）</a:t>
            </a:r>
            <a:endParaRPr lang="zh-CN" sz="2800">
              <a:solidFill>
                <a:schemeClr val="tx1"/>
              </a:solidFill>
              <a:ea typeface="宋体" panose="02010600030101010101" pitchFamily="2" charset="-122"/>
            </a:endParaRPr>
          </a:p>
          <a:p>
            <a:pPr algn="l">
              <a:buClrTx/>
              <a:buSzTx/>
              <a:buFontTx/>
            </a:pPr>
            <a:r>
              <a:rPr lang="zh-CN" sz="2800">
                <a:solidFill>
                  <a:schemeClr val="tx1"/>
                </a:solidFill>
                <a:ea typeface="宋体" panose="02010600030101010101" pitchFamily="2" charset="-122"/>
              </a:rPr>
              <a:t>（2）加入3 mL毒死蜱前处理试剂，涡旋振荡或手动上下振荡2 min，静置1 min，得样品液；</a:t>
            </a:r>
            <a:endParaRPr lang="zh-CN" sz="2800">
              <a:solidFill>
                <a:schemeClr val="tx1"/>
              </a:solidFill>
              <a:ea typeface="宋体" panose="02010600030101010101" pitchFamily="2" charset="-122"/>
            </a:endParaRPr>
          </a:p>
          <a:p>
            <a:pPr algn="l">
              <a:buClrTx/>
              <a:buSzTx/>
              <a:buFontTx/>
            </a:pPr>
            <a:r>
              <a:rPr lang="zh-CN" sz="2800">
                <a:solidFill>
                  <a:schemeClr val="tx1"/>
                </a:solidFill>
                <a:ea typeface="宋体" panose="02010600030101010101" pitchFamily="2" charset="-122"/>
              </a:rPr>
              <a:t>（3）检测前用5 mL离心管将样品液与毒死蜱前处理试剂进行不同比例稀释，即得样品待测液</a:t>
            </a:r>
            <a:r>
              <a:rPr lang="zh-CN" altLang="en-US"/>
              <a:t>。</a:t>
            </a:r>
            <a:endParaRPr lang="zh-CN" altLang="en-US"/>
          </a:p>
        </p:txBody>
      </p:sp>
      <p:pic>
        <p:nvPicPr>
          <p:cNvPr id="3" name="图片 2" descr="2"/>
          <p:cNvPicPr>
            <a:picLocks noChangeAspect="1"/>
          </p:cNvPicPr>
          <p:nvPr/>
        </p:nvPicPr>
        <p:blipFill>
          <a:blip r:embed="rId5"/>
          <a:srcRect l="12648" t="2935" r="14556" b="1139"/>
          <a:stretch>
            <a:fillRect/>
          </a:stretch>
        </p:blipFill>
        <p:spPr>
          <a:xfrm rot="16200000">
            <a:off x="1103630" y="1022350"/>
            <a:ext cx="2057400" cy="2385060"/>
          </a:xfrm>
          <a:prstGeom prst="roundRect">
            <a:avLst/>
          </a:prstGeom>
          <a:effectLst>
            <a:outerShdw blurRad="50800" dist="38100" dir="5400000" algn="t" rotWithShape="0">
              <a:prstClr val="black">
                <a:alpha val="40000"/>
              </a:prstClr>
            </a:outerShdw>
          </a:effectLst>
        </p:spPr>
      </p:pic>
      <p:pic>
        <p:nvPicPr>
          <p:cNvPr id="4" name="图片 3" descr="6"/>
          <p:cNvPicPr>
            <a:picLocks noChangeAspect="1"/>
          </p:cNvPicPr>
          <p:nvPr>
            <p:custDataLst>
              <p:tags r:id="rId6"/>
            </p:custDataLst>
          </p:nvPr>
        </p:nvPicPr>
        <p:blipFill>
          <a:blip r:embed="rId7"/>
          <a:stretch>
            <a:fillRect/>
          </a:stretch>
        </p:blipFill>
        <p:spPr>
          <a:xfrm rot="5400000">
            <a:off x="3966845" y="1065530"/>
            <a:ext cx="2056765" cy="2297430"/>
          </a:xfrm>
          <a:prstGeom prst="roundRect">
            <a:avLst/>
          </a:prstGeom>
          <a:effectLst>
            <a:outerShdw blurRad="63500" sx="102000" sy="102000" algn="ctr" rotWithShape="0">
              <a:prstClr val="black">
                <a:alpha val="40000"/>
              </a:prstClr>
            </a:outerShdw>
          </a:effectLst>
        </p:spPr>
      </p:pic>
      <p:pic>
        <p:nvPicPr>
          <p:cNvPr id="5" name="图片 4" descr="7"/>
          <p:cNvPicPr>
            <a:picLocks noChangeAspect="1"/>
          </p:cNvPicPr>
          <p:nvPr/>
        </p:nvPicPr>
        <p:blipFill>
          <a:blip r:embed="rId8"/>
          <a:stretch>
            <a:fillRect/>
          </a:stretch>
        </p:blipFill>
        <p:spPr>
          <a:xfrm>
            <a:off x="6537325" y="1184910"/>
            <a:ext cx="2228215" cy="2058035"/>
          </a:xfrm>
          <a:prstGeom prst="roundRect">
            <a:avLst/>
          </a:prstGeom>
          <a:effectLst>
            <a:outerShdw blurRad="63500" sx="102000" sy="102000" algn="ctr" rotWithShape="0">
              <a:prstClr val="black">
                <a:alpha val="40000"/>
              </a:prstClr>
            </a:outerShdw>
          </a:effectLst>
        </p:spPr>
      </p:pic>
      <p:pic>
        <p:nvPicPr>
          <p:cNvPr id="6" name="图片 5" descr="8"/>
          <p:cNvPicPr>
            <a:picLocks noChangeAspect="1"/>
          </p:cNvPicPr>
          <p:nvPr>
            <p:custDataLst>
              <p:tags r:id="rId9"/>
            </p:custDataLst>
          </p:nvPr>
        </p:nvPicPr>
        <p:blipFill>
          <a:blip r:embed="rId10"/>
          <a:stretch>
            <a:fillRect/>
          </a:stretch>
        </p:blipFill>
        <p:spPr>
          <a:xfrm>
            <a:off x="9355455" y="1184910"/>
            <a:ext cx="2118995" cy="2058035"/>
          </a:xfrm>
          <a:prstGeom prst="roundRect">
            <a:avLst/>
          </a:prstGeom>
          <a:effectLst>
            <a:outerShdw blurRad="63500" sx="102000" sy="102000" algn="ctr"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圆角 9"/>
          <p:cNvSpPr/>
          <p:nvPr/>
        </p:nvSpPr>
        <p:spPr>
          <a:xfrm>
            <a:off x="868045" y="1039495"/>
            <a:ext cx="10399395" cy="540639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1"/>
            </p:custDataLst>
          </p:nvPr>
        </p:nvSpPr>
        <p:spPr>
          <a:xfrm>
            <a:off x="2152650" y="5868035"/>
            <a:ext cx="2850515" cy="368300"/>
          </a:xfrm>
          <a:prstGeom prst="rect">
            <a:avLst/>
          </a:prstGeom>
          <a:noFill/>
        </p:spPr>
        <p:txBody>
          <a:bodyPr wrap="square" rtlCol="0">
            <a:spAutoFit/>
          </a:bodyPr>
          <a:p>
            <a:r>
              <a:rPr lang="zh-CN" altLang="en-US" b="1">
                <a:solidFill>
                  <a:schemeClr val="bg1"/>
                </a:solidFill>
                <a:latin typeface="微软雅黑" panose="020B0503020204020204" pitchFamily="34" charset="-122"/>
                <a:ea typeface="微软雅黑" panose="020B0503020204020204" pitchFamily="34" charset="-122"/>
              </a:rPr>
              <a:t>加入3 mL前处理试剂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7579360" y="5812790"/>
            <a:ext cx="2533015" cy="521970"/>
          </a:xfrm>
          <a:prstGeom prst="rect">
            <a:avLst/>
          </a:prstGeom>
          <a:noFill/>
          <a:extLst>
            <a:ext uri="{909E8E84-426E-40DD-AFC4-6F175D3DCCD1}">
              <a14:hiddenFill xmlns:a14="http://schemas.microsoft.com/office/drawing/2010/main">
                <a:grpFill/>
              </a14:hiddenFill>
            </a:ext>
          </a:extLst>
        </p:spPr>
        <p:txBody>
          <a:bodyPr wrap="square" rtlCol="0">
            <a:spAutoFit/>
          </a:bodyPr>
          <a:p>
            <a:pPr algn="ctr"/>
            <a:r>
              <a:rPr lang="zh-CN" altLang="en-US" sz="1400" b="1">
                <a:solidFill>
                  <a:schemeClr val="bg1"/>
                </a:solidFill>
                <a:latin typeface="微软雅黑" panose="020B0503020204020204" pitchFamily="34" charset="-122"/>
                <a:ea typeface="微软雅黑" panose="020B0503020204020204" pitchFamily="34" charset="-122"/>
              </a:rPr>
              <a:t>涡旋振荡或手动上下振荡1 min，静置1 min，得样品液</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custDataLst>
              <p:tags r:id="rId3"/>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4"/>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5"/>
            </p:custDataLst>
          </p:nvPr>
        </p:nvGraphicFramePr>
        <p:xfrm>
          <a:off x="1122680" y="1158875"/>
          <a:ext cx="9582785" cy="4859020"/>
        </p:xfrm>
        <a:graphic>
          <a:graphicData uri="http://schemas.openxmlformats.org/drawingml/2006/table">
            <a:tbl>
              <a:tblPr/>
              <a:tblGrid>
                <a:gridCol w="4893945"/>
                <a:gridCol w="2142490"/>
                <a:gridCol w="2546350"/>
              </a:tblGrid>
              <a:tr h="694055">
                <a:tc>
                  <a:txBody>
                    <a:bodyPr/>
                    <a:p>
                      <a:pPr indent="0" algn="ctr">
                        <a:buNone/>
                      </a:pPr>
                      <a:r>
                        <a:rPr lang="en-US" sz="2000" b="1">
                          <a:latin typeface="思源黑体 CN Normal" charset="0"/>
                          <a:cs typeface="思源黑体 CN Normal" charset="0"/>
                        </a:rPr>
                        <a:t>样品/名称</a:t>
                      </a:r>
                      <a:endParaRPr lang="en-US" altLang="en-US" sz="20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思源黑体 CN Normal" charset="0"/>
                          <a:cs typeface="思源黑体 CN Normal" charset="0"/>
                        </a:rPr>
                        <a:t>GB2763限量/对应检测限</a:t>
                      </a:r>
                      <a:endParaRPr lang="en-US" altLang="en-US" sz="20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a:latin typeface="思源黑体 CN Normal" charset="0"/>
                          <a:cs typeface="思源黑体 CN Normal" charset="0"/>
                        </a:rPr>
                        <a:t>稀释方法（</a:t>
                      </a:r>
                      <a:r>
                        <a:rPr lang="en-US" sz="2000" b="1" u="sng">
                          <a:latin typeface="思源黑体 CN Normal" charset="0"/>
                          <a:cs typeface="思源黑体 CN Normal" charset="0"/>
                        </a:rPr>
                        <a:t>样品液</a:t>
                      </a:r>
                      <a:r>
                        <a:rPr lang="en-US" sz="2000" b="1">
                          <a:latin typeface="思源黑体 CN Normal" charset="0"/>
                          <a:cs typeface="思源黑体 CN Normal" charset="0"/>
                        </a:rPr>
                        <a:t>+前处理试剂）</a:t>
                      </a:r>
                      <a:endParaRPr lang="en-US" altLang="en-US" sz="20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36090">
                <a:tc>
                  <a:txBody>
                    <a:bodyPr/>
                    <a:p>
                      <a:pPr indent="0">
                        <a:buNone/>
                      </a:pPr>
                      <a:r>
                        <a:rPr lang="en-US" sz="2000" b="1">
                          <a:latin typeface="思源黑体 CN Normal" charset="0"/>
                          <a:cs typeface="思源黑体 CN Normal" charset="0"/>
                        </a:rPr>
                        <a:t>蔬菜：</a:t>
                      </a:r>
                      <a:r>
                        <a:rPr lang="en-US" sz="2000" b="0">
                          <a:latin typeface="思源黑体 CN Normal" charset="0"/>
                          <a:cs typeface="思源黑体 CN Normal" charset="0"/>
                        </a:rPr>
                        <a:t>鳞茎类蔬菜、芸薹属类蔬菜、叶菜类蔬菜(芹菜除外)、茄果类蔬菜、瓜类蔬菜、豆类蔬菜(食荚豌豆除外)、茎类蔬菜(芦笋、朝鲜蓟除外)、根茎类和薯芋类蔬菜、水生类蔬菜、芽菜类蔬菜、其他类蔬菜</a:t>
                      </a:r>
                      <a:endParaRPr lang="en-US" altLang="en-US" sz="2000" b="0">
                        <a:latin typeface="思源黑体 CN Normal" charset="0"/>
                        <a:ea typeface="思源黑体 CN Normal" charset="0"/>
                        <a:cs typeface="思源黑体 CN Normal"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0.02mg/kg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无需稀释</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6710">
                <a:tc>
                  <a:txBody>
                    <a:bodyPr/>
                    <a:p>
                      <a:pPr indent="0">
                        <a:buNone/>
                      </a:pPr>
                      <a:r>
                        <a:rPr lang="en-US" sz="2000" b="1">
                          <a:latin typeface="思源黑体 CN Normal" charset="0"/>
                          <a:cs typeface="思源黑体 CN Normal" charset="0"/>
                        </a:rPr>
                        <a:t>蔬菜：</a:t>
                      </a:r>
                      <a:r>
                        <a:rPr lang="en-US" sz="2000" b="0">
                          <a:latin typeface="思源黑体 CN Normal" charset="0"/>
                          <a:cs typeface="思源黑体 CN Normal" charset="0"/>
                        </a:rPr>
                        <a:t>芹菜、芦笋、朝鲜蓟</a:t>
                      </a:r>
                      <a:endParaRPr lang="en-US" altLang="en-US" sz="2000" b="0">
                        <a:latin typeface="思源黑体 CN Normal" charset="0"/>
                        <a:ea typeface="思源黑体 CN Normal" charset="0"/>
                        <a:cs typeface="思源黑体 CN Normal"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0.05mg/kg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100μL</a:t>
                      </a:r>
                      <a:r>
                        <a:rPr lang="en-US" sz="2000" b="0">
                          <a:latin typeface="思源黑体 CN Normal" charset="0"/>
                          <a:cs typeface="思源黑体 CN Normal" charset="0"/>
                        </a:rPr>
                        <a:t>+150μL</a:t>
                      </a:r>
                      <a:endParaRPr lang="en-US" altLang="en-US" sz="20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6710">
                <a:tc>
                  <a:txBody>
                    <a:bodyPr/>
                    <a:p>
                      <a:pPr indent="0">
                        <a:buNone/>
                      </a:pPr>
                      <a:r>
                        <a:rPr lang="en-US" sz="2000" b="1">
                          <a:latin typeface="思源黑体 CN Normal" charset="0"/>
                          <a:cs typeface="思源黑体 CN Normal" charset="0"/>
                        </a:rPr>
                        <a:t>水果：</a:t>
                      </a:r>
                      <a:r>
                        <a:rPr lang="en-US" sz="2000" b="0">
                          <a:latin typeface="思源黑体 CN Normal" charset="0"/>
                          <a:cs typeface="思源黑体 CN Normal" charset="0"/>
                        </a:rPr>
                        <a:t>草莓</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0.3mg/kg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20μL</a:t>
                      </a:r>
                      <a:r>
                        <a:rPr lang="en-US" sz="2000" b="0">
                          <a:latin typeface="思源黑体 CN Normal" charset="0"/>
                          <a:cs typeface="思源黑体 CN Normal" charset="0"/>
                        </a:rPr>
                        <a:t>+280μL</a:t>
                      </a:r>
                      <a:endParaRPr lang="en-US" altLang="en-US" sz="20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7345">
                <a:tc>
                  <a:txBody>
                    <a:bodyPr/>
                    <a:p>
                      <a:pPr indent="0">
                        <a:buNone/>
                      </a:pPr>
                      <a:r>
                        <a:rPr lang="en-US" sz="2000" b="1">
                          <a:latin typeface="思源黑体 CN Normal" charset="0"/>
                          <a:cs typeface="思源黑体 CN Normal" charset="0"/>
                        </a:rPr>
                        <a:t>水果：</a:t>
                      </a:r>
                      <a:r>
                        <a:rPr lang="en-US" sz="2000" b="0">
                          <a:latin typeface="思源黑体 CN Normal" charset="0"/>
                          <a:cs typeface="思源黑体 CN Normal" charset="0"/>
                        </a:rPr>
                        <a:t>李子、葡萄</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0.5mg/kg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20μL</a:t>
                      </a:r>
                      <a:r>
                        <a:rPr lang="en-US" sz="2000" b="0">
                          <a:latin typeface="思源黑体 CN Normal" charset="0"/>
                          <a:cs typeface="思源黑体 CN Normal" charset="0"/>
                        </a:rPr>
                        <a:t>+480μL</a:t>
                      </a:r>
                      <a:endParaRPr lang="en-US" altLang="en-US" sz="20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4055">
                <a:tc>
                  <a:txBody>
                    <a:bodyPr/>
                    <a:p>
                      <a:pPr indent="0">
                        <a:buNone/>
                      </a:pPr>
                      <a:r>
                        <a:rPr lang="en-US" sz="2000" b="1">
                          <a:latin typeface="思源黑体 CN Normal" charset="0"/>
                          <a:cs typeface="思源黑体 CN Normal" charset="0"/>
                        </a:rPr>
                        <a:t>水果：</a:t>
                      </a:r>
                      <a:r>
                        <a:rPr lang="en-US" sz="2000" b="0">
                          <a:latin typeface="思源黑体 CN Normal" charset="0"/>
                          <a:cs typeface="思源黑体 CN Normal" charset="0"/>
                        </a:rPr>
                        <a:t>柑、橘、佛手柑、金橘、苹果、梨、山楂、枇杷、榅桲、越橘、枸杞(鲜)、荔枝、龙眼</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1mg/kg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20μL</a:t>
                      </a:r>
                      <a:r>
                        <a:rPr lang="en-US" sz="2000" b="0">
                          <a:latin typeface="思源黑体 CN Normal" charset="0"/>
                          <a:cs typeface="思源黑体 CN Normal" charset="0"/>
                        </a:rPr>
                        <a:t>+980μL</a:t>
                      </a:r>
                      <a:endParaRPr lang="en-US" altLang="en-US" sz="20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7345">
                <a:tc>
                  <a:txBody>
                    <a:bodyPr/>
                    <a:p>
                      <a:pPr indent="0">
                        <a:buNone/>
                      </a:pPr>
                      <a:r>
                        <a:rPr lang="en-US" sz="2000" b="1">
                          <a:latin typeface="思源黑体 CN Normal" charset="0"/>
                          <a:cs typeface="思源黑体 CN Normal" charset="0"/>
                        </a:rPr>
                        <a:t>水果：</a:t>
                      </a:r>
                      <a:r>
                        <a:rPr lang="en-US" sz="2000" b="0">
                          <a:latin typeface="思源黑体 CN Normal" charset="0"/>
                          <a:cs typeface="思源黑体 CN Normal" charset="0"/>
                        </a:rPr>
                        <a:t>橙、柠檬、柚、猕猴桃、香蕉</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2mg/kg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20μL</a:t>
                      </a:r>
                      <a:r>
                        <a:rPr lang="en-US" sz="2000" b="0">
                          <a:latin typeface="思源黑体 CN Normal" charset="0"/>
                          <a:cs typeface="思源黑体 CN Normal" charset="0"/>
                        </a:rPr>
                        <a:t>+1980μL</a:t>
                      </a:r>
                      <a:endParaRPr lang="en-US" altLang="en-US" sz="20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6710">
                <a:tc>
                  <a:txBody>
                    <a:bodyPr/>
                    <a:p>
                      <a:pPr indent="0">
                        <a:buNone/>
                      </a:pPr>
                      <a:r>
                        <a:rPr lang="en-US" sz="2000" b="1">
                          <a:latin typeface="思源黑体 CN Normal" charset="0"/>
                          <a:cs typeface="思源黑体 CN Normal" charset="0"/>
                        </a:rPr>
                        <a:t>水果：</a:t>
                      </a:r>
                      <a:r>
                        <a:rPr lang="en-US" sz="2000" b="0">
                          <a:latin typeface="思源黑体 CN Normal" charset="0"/>
                          <a:cs typeface="思源黑体 CN Normal" charset="0"/>
                        </a:rPr>
                        <a:t>桃、杏</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思源黑体 CN Normal" charset="0"/>
                          <a:cs typeface="思源黑体 CN Normal" charset="0"/>
                        </a:rPr>
                        <a:t>3mg/kg</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1" u="sng">
                          <a:latin typeface="思源黑体 CN Normal" charset="0"/>
                          <a:cs typeface="思源黑体 CN Normal" charset="0"/>
                        </a:rPr>
                        <a:t>20μL</a:t>
                      </a:r>
                      <a:r>
                        <a:rPr lang="en-US" sz="2000" b="0">
                          <a:latin typeface="思源黑体 CN Normal" charset="0"/>
                          <a:cs typeface="思源黑体 CN Normal" charset="0"/>
                        </a:rPr>
                        <a:t>+2980μL</a:t>
                      </a:r>
                      <a:endParaRPr lang="en-US" altLang="en-US" sz="20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圆角 9"/>
          <p:cNvSpPr/>
          <p:nvPr/>
        </p:nvSpPr>
        <p:spPr>
          <a:xfrm>
            <a:off x="345440" y="2756535"/>
            <a:ext cx="11767820" cy="3916045"/>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345440" y="2375535"/>
            <a:ext cx="11509375" cy="4399915"/>
          </a:xfrm>
          <a:prstGeom prst="rect">
            <a:avLst/>
          </a:prstGeom>
          <a:noFill/>
          <a:ln w="9525">
            <a:noFill/>
          </a:ln>
        </p:spPr>
        <p:txBody>
          <a:bodyPr wrap="square">
            <a:spAutoFit/>
          </a:bodyPr>
          <a:p>
            <a:pPr algn="l">
              <a:buClrTx/>
              <a:buSzTx/>
              <a:buFontTx/>
            </a:pPr>
            <a:r>
              <a:rPr lang="zh-CN" sz="2800" b="1">
                <a:ea typeface="宋体" panose="02010600030101010101" pitchFamily="2" charset="-122"/>
              </a:rPr>
              <a:t>（1） 取出所需数量的微孔，恢复至室温，打开后请尽快使用；（备注：剩余微孔请密封保存）（2） 取样品待测液120 μL（约5滴）垂直滴于微孔中，抽吸4-5次，孵育2 min；（3） 从原包装中取出检测卡，打开后平放在桌面上，启封后请在1 h内立即使用； （4） 吸取全部微孔中的液体，轻柔吹打10 s后，全部滴加到检测卡的加样孔中，见图1；（5） 在加样后开始计时，5~8 min读取结果，其他时间读取无效。</a:t>
            </a:r>
            <a:endParaRPr lang="zh-CN" sz="2800" b="1">
              <a:ea typeface="宋体" panose="02010600030101010101" pitchFamily="2" charset="-122"/>
            </a:endParaRPr>
          </a:p>
        </p:txBody>
      </p:sp>
      <p:sp>
        <p:nvSpPr>
          <p:cNvPr id="6" name="椭圆 5"/>
          <p:cNvSpPr/>
          <p:nvPr/>
        </p:nvSpPr>
        <p:spPr>
          <a:xfrm>
            <a:off x="965200" y="1133475"/>
            <a:ext cx="1132840" cy="110236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柱形 5"/>
          <p:cNvSpPr/>
          <p:nvPr>
            <p:custDataLst>
              <p:tags r:id="rId3"/>
            </p:custDataLst>
          </p:nvPr>
        </p:nvSpPr>
        <p:spPr>
          <a:xfrm>
            <a:off x="1257616" y="1298375"/>
            <a:ext cx="491692" cy="743816"/>
          </a:xfrm>
          <a:prstGeom prst="can">
            <a:avLst>
              <a:gd name="adj" fmla="val 40625"/>
            </a:avLst>
          </a:prstGeom>
          <a:solidFill>
            <a:srgbClr val="F2F2F2"/>
          </a:solidFill>
          <a:ln w="9525" cap="flat" cmpd="sng">
            <a:solidFill>
              <a:schemeClr val="tx1"/>
            </a:solidFill>
            <a:prstDash val="solid"/>
            <a:round/>
            <a:headEnd type="none" w="med" len="med"/>
            <a:tailEnd type="none" w="med" len="med"/>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8" name="圆柱形 6"/>
          <p:cNvSpPr/>
          <p:nvPr>
            <p:custDataLst>
              <p:tags r:id="rId4"/>
            </p:custDataLst>
          </p:nvPr>
        </p:nvSpPr>
        <p:spPr>
          <a:xfrm>
            <a:off x="1257616" y="1756263"/>
            <a:ext cx="491692" cy="285928"/>
          </a:xfrm>
          <a:prstGeom prst="can">
            <a:avLst>
              <a:gd name="adj" fmla="val 25000"/>
            </a:avLst>
          </a:prstGeom>
          <a:solidFill>
            <a:srgbClr val="E5B8B7"/>
          </a:solidFill>
          <a:ln w="9525">
            <a:noFill/>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14" name="椭圆形标注 13"/>
          <p:cNvSpPr/>
          <p:nvPr/>
        </p:nvSpPr>
        <p:spPr>
          <a:xfrm>
            <a:off x="1811020" y="900430"/>
            <a:ext cx="1193800" cy="534670"/>
          </a:xfrm>
          <a:prstGeom prst="wedgeEllipseCallou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文本框 14"/>
          <p:cNvSpPr txBox="1"/>
          <p:nvPr/>
        </p:nvSpPr>
        <p:spPr>
          <a:xfrm>
            <a:off x="1903730" y="989965"/>
            <a:ext cx="4064000" cy="445135"/>
          </a:xfrm>
          <a:prstGeom prst="rect">
            <a:avLst/>
          </a:prstGeom>
          <a:noFill/>
        </p:spPr>
        <p:txBody>
          <a:bodyPr wrap="square" rtlCol="0">
            <a:noAutofit/>
          </a:bodyPr>
          <a:p>
            <a:r>
              <a:rPr lang="zh-CN" altLang="en-US" b="1"/>
              <a:t>金标微孔</a:t>
            </a:r>
            <a:endParaRPr lang="zh-CN" altLang="en-US" b="1"/>
          </a:p>
        </p:txBody>
      </p:sp>
      <p:pic>
        <p:nvPicPr>
          <p:cNvPr id="16" name="图片 15"/>
          <p:cNvPicPr>
            <a:picLocks noChangeAspect="1"/>
          </p:cNvPicPr>
          <p:nvPr/>
        </p:nvPicPr>
        <p:blipFill>
          <a:blip r:embed="rId5"/>
          <a:stretch>
            <a:fillRect/>
          </a:stretch>
        </p:blipFill>
        <p:spPr>
          <a:xfrm>
            <a:off x="3424555" y="731520"/>
            <a:ext cx="1587500" cy="1644015"/>
          </a:xfrm>
          <a:prstGeom prst="rect">
            <a:avLst/>
          </a:prstGeom>
        </p:spPr>
      </p:pic>
      <p:pic>
        <p:nvPicPr>
          <p:cNvPr id="17" name="图片 16"/>
          <p:cNvPicPr>
            <a:picLocks noChangeAspect="1"/>
          </p:cNvPicPr>
          <p:nvPr/>
        </p:nvPicPr>
        <p:blipFill>
          <a:blip r:embed="rId6"/>
          <a:stretch>
            <a:fillRect/>
          </a:stretch>
        </p:blipFill>
        <p:spPr>
          <a:xfrm>
            <a:off x="5605780" y="0"/>
            <a:ext cx="988695" cy="2797810"/>
          </a:xfrm>
          <a:prstGeom prst="rect">
            <a:avLst/>
          </a:prstGeom>
        </p:spPr>
      </p:pic>
      <p:pic>
        <p:nvPicPr>
          <p:cNvPr id="22" name="图片 5" descr="试剂板结构-12"/>
          <p:cNvPicPr>
            <a:picLocks noChangeAspect="1"/>
          </p:cNvPicPr>
          <p:nvPr/>
        </p:nvPicPr>
        <p:blipFill>
          <a:blip r:embed="rId7"/>
          <a:stretch>
            <a:fillRect/>
          </a:stretch>
        </p:blipFill>
        <p:spPr>
          <a:xfrm>
            <a:off x="7352030" y="406400"/>
            <a:ext cx="3802380" cy="21443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圆角 9"/>
          <p:cNvSpPr/>
          <p:nvPr/>
        </p:nvSpPr>
        <p:spPr>
          <a:xfrm>
            <a:off x="345440" y="1184275"/>
            <a:ext cx="6602730" cy="499364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868045" y="1184275"/>
            <a:ext cx="5080000" cy="798830"/>
          </a:xfrm>
          <a:prstGeom prst="rect">
            <a:avLst/>
          </a:prstGeom>
          <a:noFill/>
          <a:ln w="9525">
            <a:noFill/>
          </a:ln>
        </p:spPr>
        <p:txBody>
          <a:bodyPr>
            <a:spAutoFit/>
          </a:bodyPr>
          <a:p>
            <a:pPr indent="0"/>
            <a:r>
              <a:rPr lang="zh-CN" sz="2800" b="1">
                <a:ea typeface="宋体" panose="02010600030101010101" pitchFamily="2" charset="-122"/>
              </a:rPr>
              <a:t>【结果判断】</a:t>
            </a:r>
            <a:endParaRPr lang="zh-CN" b="1">
              <a:ea typeface="宋体" panose="02010600030101010101" pitchFamily="2" charset="-122"/>
            </a:endParaRPr>
          </a:p>
          <a:p>
            <a:endParaRPr lang="zh-CN" altLang="en-US" b="1">
              <a:ea typeface="宋体" panose="02010600030101010101" pitchFamily="2" charset="-122"/>
            </a:endParaRPr>
          </a:p>
        </p:txBody>
      </p:sp>
      <p:pic>
        <p:nvPicPr>
          <p:cNvPr id="2" name="图片 1"/>
          <p:cNvPicPr/>
          <p:nvPr/>
        </p:nvPicPr>
        <p:blipFill>
          <a:blip r:embed="rId3"/>
          <a:stretch>
            <a:fillRect/>
          </a:stretch>
        </p:blipFill>
        <p:spPr>
          <a:xfrm>
            <a:off x="7691755" y="1184275"/>
            <a:ext cx="3771900" cy="1502410"/>
          </a:xfrm>
          <a:prstGeom prst="rect">
            <a:avLst/>
          </a:prstGeom>
          <a:noFill/>
          <a:ln w="9525">
            <a:noFill/>
          </a:ln>
        </p:spPr>
      </p:pic>
      <p:sp>
        <p:nvSpPr>
          <p:cNvPr id="101" name="文本框 100"/>
          <p:cNvSpPr txBox="1"/>
          <p:nvPr/>
        </p:nvSpPr>
        <p:spPr>
          <a:xfrm>
            <a:off x="236855" y="1558925"/>
            <a:ext cx="6569075" cy="5298440"/>
          </a:xfrm>
          <a:prstGeom prst="rect">
            <a:avLst/>
          </a:prstGeom>
          <a:noFill/>
          <a:ln w="9525">
            <a:noFill/>
          </a:ln>
        </p:spPr>
        <p:txBody>
          <a:bodyPr wrap="square">
            <a:noAutofit/>
          </a:bodyPr>
          <a:p>
            <a:pPr marL="360045" indent="-360045"/>
            <a:endParaRPr lang="zh-CN" b="0">
              <a:ea typeface="宋体" panose="02010600030101010101" pitchFamily="2" charset="-122"/>
            </a:endParaRPr>
          </a:p>
          <a:p>
            <a:pPr marL="360045" indent="-360045"/>
            <a:r>
              <a:rPr lang="zh-CN" sz="2800" b="1">
                <a:ea typeface="宋体" panose="02010600030101010101" pitchFamily="2" charset="-122"/>
              </a:rPr>
              <a:t>（1） 阴性（-）：C线显色，T线显色比C线深或两者接近，表示样品中待检物质浓度低于检测限。（2） 阳性（+）：C线显色，T线显色比C线浅或不显色，表示样品中待检物质浓度大于等于检测限。（3） 无效：C线不显色，表明不正确的操作过程或检测卡已失效。在此情况下应再次阅读说明书，并用新的检测卡重新测试。</a:t>
            </a:r>
            <a:endParaRPr lang="zh-CN" sz="2800" b="1">
              <a:ea typeface="宋体" panose="02010600030101010101" pitchFamily="2" charset="-122"/>
            </a:endParaRPr>
          </a:p>
        </p:txBody>
      </p:sp>
      <p:pic>
        <p:nvPicPr>
          <p:cNvPr id="17" name="F35B0BEE-F18A-47BB-8FCB-E00DA2F2635D-1" descr="C:/Users/97123/AppData/Local/Temp/wpp.JgdksNwpp"/>
          <p:cNvPicPr>
            <a:picLocks noChangeAspect="1"/>
          </p:cNvPicPr>
          <p:nvPr/>
        </p:nvPicPr>
        <p:blipFill>
          <a:blip r:embed="rId4"/>
          <a:stretch>
            <a:fillRect/>
          </a:stretch>
        </p:blipFill>
        <p:spPr>
          <a:xfrm>
            <a:off x="7691755" y="3190240"/>
            <a:ext cx="988695" cy="2796540"/>
          </a:xfrm>
          <a:prstGeom prst="rect">
            <a:avLst/>
          </a:prstGeom>
        </p:spPr>
      </p:pic>
      <p:pic>
        <p:nvPicPr>
          <p:cNvPr id="4" name="F35B0BEE-F18A-47BB-8FCB-E00DA2F2635D-2" descr="C:/Users/97123/AppData/Local/Temp/wpp.XdpuhCwpp"/>
          <p:cNvPicPr>
            <a:picLocks noChangeAspect="1"/>
          </p:cNvPicPr>
          <p:nvPr/>
        </p:nvPicPr>
        <p:blipFill>
          <a:blip r:embed="rId5"/>
          <a:stretch>
            <a:fillRect/>
          </a:stretch>
        </p:blipFill>
        <p:spPr>
          <a:xfrm>
            <a:off x="9083993" y="3190240"/>
            <a:ext cx="988060" cy="2796540"/>
          </a:xfrm>
          <a:prstGeom prst="rect">
            <a:avLst/>
          </a:prstGeom>
        </p:spPr>
      </p:pic>
      <p:pic>
        <p:nvPicPr>
          <p:cNvPr id="5" name="F35B0BEE-F18A-47BB-8FCB-E00DA2F2635D-3" descr="C:/Users/97123/AppData/Local/Temp/wpp.mmIcKPwpp"/>
          <p:cNvPicPr>
            <a:picLocks noChangeAspect="1"/>
          </p:cNvPicPr>
          <p:nvPr/>
        </p:nvPicPr>
        <p:blipFill>
          <a:blip r:embed="rId6"/>
          <a:stretch>
            <a:fillRect/>
          </a:stretch>
        </p:blipFill>
        <p:spPr>
          <a:xfrm>
            <a:off x="10475913" y="3191828"/>
            <a:ext cx="988060" cy="2794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5361716" y="-5142520"/>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055398" y="843283"/>
            <a:ext cx="5467850" cy="546785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 name="直角三角形 3"/>
          <p:cNvSpPr/>
          <p:nvPr/>
        </p:nvSpPr>
        <p:spPr>
          <a:xfrm rot="13500000">
            <a:off x="4592346" y="3222528"/>
            <a:ext cx="448105" cy="448105"/>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15" name="椭圆 14"/>
          <p:cNvSpPr/>
          <p:nvPr/>
        </p:nvSpPr>
        <p:spPr>
          <a:xfrm>
            <a:off x="-6281507" y="-255680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文本框 22"/>
          <p:cNvSpPr txBox="1"/>
          <p:nvPr>
            <p:custDataLst>
              <p:tags r:id="rId2"/>
            </p:custDataLst>
          </p:nvPr>
        </p:nvSpPr>
        <p:spPr>
          <a:xfrm>
            <a:off x="198" y="1690934"/>
            <a:ext cx="3367385" cy="923330"/>
          </a:xfrm>
          <a:prstGeom prst="rect">
            <a:avLst/>
          </a:prstGeom>
          <a:noFill/>
          <a:effectLst/>
        </p:spPr>
        <p:txBody>
          <a:bodyPr wrap="square" rtlCol="0">
            <a:spAutoFit/>
          </a:bodyPr>
          <a:lstStyle/>
          <a:p>
            <a:pPr algn="ctr"/>
            <a:r>
              <a:rPr lang="en-US" altLang="zh-CN" sz="5400" b="1" dirty="0">
                <a:solidFill>
                  <a:schemeClr val="bg1"/>
                </a:solidFill>
                <a:latin typeface="Impact" panose="020B0806030902050204" pitchFamily="34" charset="0"/>
                <a:ea typeface="汉仪菱心体简" panose="02010609000101010101" pitchFamily="49" charset="-122"/>
              </a:rPr>
              <a:t>CONTENTS</a:t>
            </a:r>
            <a:endParaRPr lang="en-US" altLang="zh-CN" sz="5400" b="1" dirty="0">
              <a:solidFill>
                <a:schemeClr val="bg1"/>
              </a:solidFill>
              <a:latin typeface="Impact" panose="020B0806030902050204" pitchFamily="34" charset="0"/>
              <a:ea typeface="汉仪菱心体简" panose="02010609000101010101" pitchFamily="49" charset="-122"/>
            </a:endParaRPr>
          </a:p>
        </p:txBody>
      </p:sp>
      <p:sp>
        <p:nvSpPr>
          <p:cNvPr id="27" name="椭圆 26"/>
          <p:cNvSpPr/>
          <p:nvPr>
            <p:custDataLst>
              <p:tags r:id="rId3"/>
            </p:custDataLst>
          </p:nvPr>
        </p:nvSpPr>
        <p:spPr>
          <a:xfrm>
            <a:off x="8110338" y="192957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8" name="椭圆 27"/>
          <p:cNvSpPr/>
          <p:nvPr>
            <p:custDataLst>
              <p:tags r:id="rId4"/>
            </p:custDataLst>
          </p:nvPr>
        </p:nvSpPr>
        <p:spPr>
          <a:xfrm>
            <a:off x="8110338" y="2966106"/>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9" name="椭圆 28"/>
          <p:cNvSpPr/>
          <p:nvPr>
            <p:custDataLst>
              <p:tags r:id="rId5"/>
            </p:custDataLst>
          </p:nvPr>
        </p:nvSpPr>
        <p:spPr>
          <a:xfrm>
            <a:off x="8110338" y="4002635"/>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2" name="文本框 31"/>
          <p:cNvSpPr txBox="1"/>
          <p:nvPr>
            <p:custDataLst>
              <p:tags r:id="rId6"/>
            </p:custDataLst>
          </p:nvPr>
        </p:nvSpPr>
        <p:spPr>
          <a:xfrm>
            <a:off x="8776825" y="1880384"/>
            <a:ext cx="2818613"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胶体金技术和</a:t>
            </a:r>
            <a:r>
              <a:rPr lang="zh-CN" altLang="en-US" sz="2000" dirty="0">
                <a:latin typeface="微软雅黑" panose="020B0503020204020204" pitchFamily="34" charset="-122"/>
                <a:ea typeface="微软雅黑" panose="020B0503020204020204" pitchFamily="34" charset="-122"/>
              </a:rPr>
              <a:t>原理</a:t>
            </a:r>
            <a:endParaRPr lang="zh-CN" altLang="en-US" sz="2000" dirty="0">
              <a:latin typeface="微软雅黑" panose="020B0503020204020204" pitchFamily="34" charset="-122"/>
              <a:ea typeface="微软雅黑" panose="020B0503020204020204" pitchFamily="34" charset="-122"/>
            </a:endParaRPr>
          </a:p>
        </p:txBody>
      </p:sp>
      <p:sp>
        <p:nvSpPr>
          <p:cNvPr id="33" name="文本框 32"/>
          <p:cNvSpPr txBox="1"/>
          <p:nvPr>
            <p:custDataLst>
              <p:tags r:id="rId7"/>
            </p:custDataLst>
          </p:nvPr>
        </p:nvSpPr>
        <p:spPr>
          <a:xfrm>
            <a:off x="8776825" y="2914032"/>
            <a:ext cx="2818613"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实验操作</a:t>
            </a:r>
            <a:endParaRPr lang="zh-CN" altLang="en-US" sz="2000" dirty="0">
              <a:latin typeface="微软雅黑" panose="020B0503020204020204" pitchFamily="34" charset="-122"/>
              <a:ea typeface="微软雅黑" panose="020B0503020204020204" pitchFamily="34" charset="-122"/>
            </a:endParaRPr>
          </a:p>
        </p:txBody>
      </p:sp>
      <p:sp>
        <p:nvSpPr>
          <p:cNvPr id="34" name="文本框 33"/>
          <p:cNvSpPr txBox="1"/>
          <p:nvPr>
            <p:custDataLst>
              <p:tags r:id="rId8"/>
            </p:custDataLst>
          </p:nvPr>
        </p:nvSpPr>
        <p:spPr>
          <a:xfrm>
            <a:off x="8776825" y="3947680"/>
            <a:ext cx="2818613" cy="39878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常见问题</a:t>
            </a:r>
            <a:r>
              <a:rPr lang="zh-CN" altLang="en-US" sz="2000" dirty="0">
                <a:latin typeface="微软雅黑" panose="020B0503020204020204" pitchFamily="34" charset="-122"/>
                <a:ea typeface="微软雅黑" panose="020B0503020204020204" pitchFamily="34" charset="-122"/>
              </a:rPr>
              <a:t>分析</a:t>
            </a:r>
            <a:endParaRPr lang="zh-CN" altLang="en-US" sz="2000" dirty="0">
              <a:latin typeface="微软雅黑" panose="020B0503020204020204" pitchFamily="34" charset="-122"/>
              <a:ea typeface="微软雅黑" panose="020B0503020204020204" pitchFamily="34" charset="-122"/>
            </a:endParaRPr>
          </a:p>
        </p:txBody>
      </p:sp>
      <p:sp>
        <p:nvSpPr>
          <p:cNvPr id="36" name="文本框 35"/>
          <p:cNvSpPr txBox="1"/>
          <p:nvPr>
            <p:custDataLst>
              <p:tags r:id="rId9"/>
            </p:custDataLst>
          </p:nvPr>
        </p:nvSpPr>
        <p:spPr>
          <a:xfrm>
            <a:off x="8794864" y="2204853"/>
            <a:ext cx="2778669" cy="230832"/>
          </a:xfrm>
          <a:prstGeom prst="rect">
            <a:avLst/>
          </a:prstGeom>
          <a:noFill/>
        </p:spPr>
        <p:txBody>
          <a:bodyPr wrap="square" rtlCol="0">
            <a:spAutoFit/>
          </a:bodyPr>
          <a:lstStyle/>
          <a:p>
            <a:r>
              <a:rPr lang="en-US" altLang="zh-CN" sz="900" spc="300" dirty="0">
                <a:solidFill>
                  <a:schemeClr val="bg1">
                    <a:lumMod val="65000"/>
                  </a:schemeClr>
                </a:solidFill>
                <a:latin typeface="微软雅黑" panose="020B0503020204020204" pitchFamily="34" charset="-122"/>
                <a:ea typeface="微软雅黑" panose="020B0503020204020204" pitchFamily="34" charset="-122"/>
              </a:rPr>
              <a:t>THE PART ONE</a:t>
            </a:r>
            <a:endParaRPr lang="zh-CN" altLang="en-US" sz="9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0"/>
            </p:custDataLst>
          </p:nvPr>
        </p:nvSpPr>
        <p:spPr>
          <a:xfrm>
            <a:off x="8794864" y="3242949"/>
            <a:ext cx="2778669" cy="230832"/>
          </a:xfrm>
          <a:prstGeom prst="rect">
            <a:avLst/>
          </a:prstGeom>
          <a:noFill/>
        </p:spPr>
        <p:txBody>
          <a:bodyPr wrap="square" rtlCol="0">
            <a:spAutoFit/>
          </a:bodyPr>
          <a:lstStyle/>
          <a:p>
            <a:r>
              <a:rPr lang="en-US" altLang="zh-CN" sz="900" spc="300" dirty="0">
                <a:solidFill>
                  <a:schemeClr val="bg1">
                    <a:lumMod val="65000"/>
                  </a:schemeClr>
                </a:solidFill>
                <a:latin typeface="微软雅黑" panose="020B0503020204020204" pitchFamily="34" charset="-122"/>
                <a:ea typeface="微软雅黑" panose="020B0503020204020204" pitchFamily="34" charset="-122"/>
              </a:rPr>
              <a:t>THE PART TWO</a:t>
            </a:r>
            <a:endParaRPr lang="zh-CN" altLang="en-US" sz="900" spc="3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文本框 37"/>
          <p:cNvSpPr txBox="1"/>
          <p:nvPr>
            <p:custDataLst>
              <p:tags r:id="rId11"/>
            </p:custDataLst>
          </p:nvPr>
        </p:nvSpPr>
        <p:spPr>
          <a:xfrm>
            <a:off x="8794864" y="4281045"/>
            <a:ext cx="2778669" cy="230832"/>
          </a:xfrm>
          <a:prstGeom prst="rect">
            <a:avLst/>
          </a:prstGeom>
          <a:noFill/>
        </p:spPr>
        <p:txBody>
          <a:bodyPr wrap="square" rtlCol="0">
            <a:spAutoFit/>
          </a:bodyPr>
          <a:lstStyle/>
          <a:p>
            <a:r>
              <a:rPr lang="en-US" altLang="zh-CN" sz="900" spc="300" dirty="0">
                <a:solidFill>
                  <a:schemeClr val="bg1">
                    <a:lumMod val="65000"/>
                  </a:schemeClr>
                </a:solidFill>
                <a:latin typeface="微软雅黑" panose="020B0503020204020204" pitchFamily="34" charset="-122"/>
                <a:ea typeface="微软雅黑" panose="020B0503020204020204" pitchFamily="34" charset="-122"/>
              </a:rPr>
              <a:t>THE PART THREE</a:t>
            </a:r>
            <a:endParaRPr lang="zh-CN" altLang="en-US" sz="900" spc="3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586865" y="1998345"/>
            <a:ext cx="8752205" cy="1938020"/>
          </a:xfrm>
          <a:prstGeom prst="rect">
            <a:avLst/>
          </a:prstGeom>
          <a:noFill/>
        </p:spPr>
        <p:txBody>
          <a:bodyPr wrap="square" rtlCol="0" anchor="t">
            <a:spAutoFit/>
          </a:bodyPr>
          <a:p>
            <a:pPr algn="ctr">
              <a:buNone/>
            </a:pPr>
            <a:r>
              <a:rPr lang="zh-CN" altLang="en-US" sz="6000" b="1" dirty="0">
                <a:solidFill>
                  <a:schemeClr val="accent1">
                    <a:lumMod val="60000"/>
                    <a:lumOff val="40000"/>
                  </a:schemeClr>
                </a:solidFill>
                <a:cs typeface="Arial" panose="020B0604020202020204" pitchFamily="34" charset="0"/>
                <a:sym typeface="+mn-ea"/>
              </a:rPr>
              <a:t>农残项目胶体金实验操作</a:t>
            </a:r>
            <a:r>
              <a:rPr lang="en-US" altLang="zh-CN" sz="6000" b="1" dirty="0">
                <a:solidFill>
                  <a:schemeClr val="accent1">
                    <a:lumMod val="60000"/>
                    <a:lumOff val="40000"/>
                  </a:schemeClr>
                </a:solidFill>
                <a:cs typeface="Arial" panose="020B0604020202020204" pitchFamily="34" charset="0"/>
                <a:sym typeface="+mn-ea"/>
              </a:rPr>
              <a:t>-</a:t>
            </a:r>
            <a:r>
              <a:rPr lang="zh-CN" altLang="en-US" sz="6000" b="1" dirty="0">
                <a:solidFill>
                  <a:schemeClr val="accent1">
                    <a:lumMod val="60000"/>
                    <a:lumOff val="40000"/>
                  </a:schemeClr>
                </a:solidFill>
                <a:cs typeface="Arial" panose="020B0604020202020204" pitchFamily="34" charset="0"/>
                <a:sym typeface="+mn-ea"/>
              </a:rPr>
              <a:t>以腐霉利为例</a:t>
            </a:r>
            <a:endParaRPr lang="zh-CN" altLang="en-US" sz="6000" b="1" dirty="0">
              <a:solidFill>
                <a:schemeClr val="accent1">
                  <a:lumMod val="60000"/>
                  <a:lumOff val="40000"/>
                </a:schemeClr>
              </a:solidFill>
              <a:cs typeface="Arial" panose="020B0604020202020204" pitchFamily="34"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圆角 9"/>
          <p:cNvSpPr/>
          <p:nvPr/>
        </p:nvSpPr>
        <p:spPr>
          <a:xfrm>
            <a:off x="345440" y="1092200"/>
            <a:ext cx="11129645" cy="499364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zh-CN" sz="2800" b="1">
                <a:solidFill>
                  <a:schemeClr val="tx1"/>
                </a:solidFill>
                <a:ea typeface="宋体" panose="02010600030101010101" pitchFamily="2" charset="-122"/>
                <a:sym typeface="+mn-ea"/>
              </a:rPr>
              <a:t>【简介】</a:t>
            </a:r>
            <a:endParaRPr lang="zh-CN" sz="2800" b="1">
              <a:solidFill>
                <a:schemeClr val="tx1"/>
              </a:solidFill>
              <a:ea typeface="宋体" panose="02010600030101010101" pitchFamily="2" charset="-122"/>
            </a:endParaRPr>
          </a:p>
          <a:p>
            <a:pPr algn="l">
              <a:buClrTx/>
              <a:buSzTx/>
              <a:buFontTx/>
            </a:pPr>
            <a:r>
              <a:rPr lang="zh-CN" sz="2800" b="1">
                <a:solidFill>
                  <a:schemeClr val="tx1"/>
                </a:solidFill>
                <a:ea typeface="宋体" panose="02010600030101010101" pitchFamily="2" charset="-122"/>
                <a:sym typeface="+mn-ea"/>
              </a:rPr>
              <a:t>腐霉利（Procymidone）是一种低毒内吸性杀菌剂，具有保护和治疗双重作用。适用于果树、蔬菜、花卉等的菌核病、灰霉病、黑星病、褐腐病、大斑病的防治。腐霉利对眼睛、皮肤有刺激作用。</a:t>
            </a:r>
            <a:endParaRPr lang="zh-CN" sz="2800" b="1">
              <a:solidFill>
                <a:schemeClr val="tx1"/>
              </a:solidFill>
              <a:ea typeface="宋体" panose="02010600030101010101" pitchFamily="2" charset="-122"/>
            </a:endParaRPr>
          </a:p>
          <a:p>
            <a:pPr algn="l">
              <a:buClrTx/>
              <a:buSzTx/>
              <a:buFontTx/>
            </a:pPr>
            <a:r>
              <a:rPr lang="zh-CN" sz="2800" b="1">
                <a:solidFill>
                  <a:schemeClr val="tx1"/>
                </a:solidFill>
                <a:ea typeface="宋体" panose="02010600030101010101" pitchFamily="2" charset="-122"/>
                <a:sym typeface="+mn-ea"/>
              </a:rPr>
              <a:t>【检测原理】</a:t>
            </a:r>
            <a:endParaRPr lang="zh-CN" sz="2800" b="1">
              <a:solidFill>
                <a:schemeClr val="tx1"/>
              </a:solidFill>
              <a:ea typeface="宋体" panose="02010600030101010101" pitchFamily="2" charset="-122"/>
            </a:endParaRPr>
          </a:p>
          <a:p>
            <a:pPr algn="l">
              <a:buClrTx/>
              <a:buSzTx/>
              <a:buFontTx/>
            </a:pPr>
            <a:r>
              <a:rPr lang="zh-CN" sz="2800" b="1">
                <a:solidFill>
                  <a:schemeClr val="tx1"/>
                </a:solidFill>
                <a:ea typeface="宋体" panose="02010600030101010101" pitchFamily="2" charset="-122"/>
                <a:sym typeface="+mn-ea"/>
              </a:rPr>
              <a:t>样品中腐霉利与胶体金标记的特异性抗体结合，抑制抗体和检测线（T线）上偶联抗原的免疫反应，从而导致检测线颜色深浅的变化。通过检测线与控制线（C线）颜色深浅比较，对样品中腐霉利进行定性判定。</a:t>
            </a:r>
            <a:endParaRPr lang="zh-CN" sz="2800" b="1">
              <a:solidFill>
                <a:schemeClr val="tx1"/>
              </a:solidFill>
              <a:ea typeface="宋体" panose="02010600030101010101" pitchFamily="2" charset="-122"/>
            </a:endParaRPr>
          </a:p>
          <a:p>
            <a:pPr algn="l">
              <a:buClrTx/>
              <a:buSzTx/>
              <a:buFontTx/>
            </a:pPr>
            <a:r>
              <a:rPr lang="zh-CN" sz="2800" b="1">
                <a:solidFill>
                  <a:schemeClr val="tx1"/>
                </a:solidFill>
                <a:ea typeface="宋体" panose="02010600030101010101" pitchFamily="2" charset="-122"/>
                <a:sym typeface="+mn-ea"/>
              </a:rPr>
              <a:t>【适用范围】</a:t>
            </a:r>
            <a:endParaRPr lang="zh-CN" sz="2800" b="1">
              <a:solidFill>
                <a:schemeClr val="tx1"/>
              </a:solidFill>
              <a:ea typeface="宋体" panose="02010600030101010101" pitchFamily="2" charset="-122"/>
            </a:endParaRPr>
          </a:p>
          <a:p>
            <a:pPr algn="l">
              <a:buClrTx/>
              <a:buSzTx/>
              <a:buFontTx/>
            </a:pPr>
            <a:r>
              <a:rPr lang="zh-CN" sz="2800" b="1">
                <a:solidFill>
                  <a:schemeClr val="tx1"/>
                </a:solidFill>
                <a:ea typeface="宋体" panose="02010600030101010101" pitchFamily="2" charset="-122"/>
                <a:sym typeface="+mn-ea"/>
              </a:rPr>
              <a:t>本产品适用于新鲜蔬菜、水果中腐霉利的定性检测。</a:t>
            </a:r>
            <a:endParaRPr lang="zh-CN" sz="2800" b="1">
              <a:solidFill>
                <a:schemeClr val="tx1"/>
              </a:solidFill>
              <a:ea typeface="宋体" panose="02010600030101010101" pitchFamily="2" charset="-122"/>
            </a:endParaRPr>
          </a:p>
        </p:txBody>
      </p:sp>
      <p:sp>
        <p:nvSpPr>
          <p:cNvPr id="19" name="椭圆 18"/>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cs typeface="Arial" panose="020B0604020202020204" pitchFamily="34" charset="0"/>
                <a:sym typeface="+mn-ea"/>
              </a:rPr>
              <a:t>腐霉利</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906010" y="635"/>
            <a:ext cx="6640195" cy="3136900"/>
          </a:xfrm>
          <a:prstGeom prst="rect">
            <a:avLst/>
          </a:prstGeom>
        </p:spPr>
      </p:pic>
      <p:pic>
        <p:nvPicPr>
          <p:cNvPr id="2" name="图片 1"/>
          <p:cNvPicPr>
            <a:picLocks noChangeAspect="1"/>
          </p:cNvPicPr>
          <p:nvPr/>
        </p:nvPicPr>
        <p:blipFill>
          <a:blip r:embed="rId2"/>
          <a:stretch>
            <a:fillRect/>
          </a:stretch>
        </p:blipFill>
        <p:spPr>
          <a:xfrm>
            <a:off x="224790" y="647700"/>
            <a:ext cx="4491990" cy="2317750"/>
          </a:xfrm>
          <a:prstGeom prst="rect">
            <a:avLst/>
          </a:prstGeom>
        </p:spPr>
      </p:pic>
      <p:sp>
        <p:nvSpPr>
          <p:cNvPr id="3" name="矩形: 圆角 9"/>
          <p:cNvSpPr/>
          <p:nvPr/>
        </p:nvSpPr>
        <p:spPr>
          <a:xfrm>
            <a:off x="345440" y="3137535"/>
            <a:ext cx="11129645" cy="357505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None/>
            </a:pPr>
            <a:r>
              <a:rPr lang="zh-CN" sz="2800" b="1">
                <a:solidFill>
                  <a:schemeClr val="tx1"/>
                </a:solidFill>
                <a:ea typeface="宋体" panose="02010600030101010101" pitchFamily="2" charset="-122"/>
              </a:rPr>
              <a:t>【样品前处理】</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（1）称取0.5 g待测样品于10 mL离心管中；（备注：样品应剪碎/切碎成小于1cm见方碎片）</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（2）加入3 mL腐霉利前处理试剂，涡旋振荡或手动上下振荡2 min，静置1 min，得样品液；</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（3）检测前用1.5 mL离心管将样品液与腐霉利前处理试剂进行不同比例稀释，即得样品待测液。</a:t>
            </a:r>
            <a:endParaRPr lang="zh-CN" sz="2800" b="1">
              <a:solidFill>
                <a:schemeClr val="tx1"/>
              </a:solidFill>
              <a:ea typeface="宋体" panose="02010600030101010101" pitchFamily="2" charset="-122"/>
            </a:endParaRPr>
          </a:p>
        </p:txBody>
      </p:sp>
      <p:sp>
        <p:nvSpPr>
          <p:cNvPr id="19" name="椭圆 18"/>
          <p:cNvSpPr/>
          <p:nvPr>
            <p:custDataLst>
              <p:tags r:id="rId3"/>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4"/>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cs typeface="Arial" panose="020B0604020202020204" pitchFamily="34" charset="0"/>
                <a:sym typeface="+mn-ea"/>
              </a:rPr>
              <a:t>腐霉利</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圆角 9"/>
          <p:cNvSpPr/>
          <p:nvPr/>
        </p:nvSpPr>
        <p:spPr>
          <a:xfrm>
            <a:off x="139700" y="1245870"/>
            <a:ext cx="11129645" cy="499364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cs typeface="Arial" panose="020B0604020202020204" pitchFamily="34" charset="0"/>
                <a:sym typeface="+mn-ea"/>
              </a:rPr>
              <a:t>腐霉利</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6410" y="1494790"/>
            <a:ext cx="8787130" cy="664845"/>
          </a:xfrm>
          <a:prstGeom prst="rect">
            <a:avLst/>
          </a:prstGeom>
          <a:noFill/>
          <a:ln w="9525">
            <a:noFill/>
          </a:ln>
        </p:spPr>
        <p:txBody>
          <a:bodyPr>
            <a:noAutofit/>
          </a:bodyPr>
          <a:p>
            <a:pPr indent="254000"/>
            <a:r>
              <a:rPr lang="zh-CN" sz="1000" b="0">
                <a:ea typeface="宋体" panose="02010600030101010101" pitchFamily="2" charset="-122"/>
              </a:rPr>
              <a:t>下面为各个不同种类待检样品在检测前，需要用户进行稀释操作，稀释列表如下：</a:t>
            </a:r>
            <a:endParaRPr lang="zh-CN" altLang="en-US"/>
          </a:p>
        </p:txBody>
      </p:sp>
      <p:graphicFrame>
        <p:nvGraphicFramePr>
          <p:cNvPr id="8" name="表格 7"/>
          <p:cNvGraphicFramePr/>
          <p:nvPr/>
        </p:nvGraphicFramePr>
        <p:xfrm>
          <a:off x="486410" y="1739900"/>
          <a:ext cx="9754235" cy="4137660"/>
        </p:xfrm>
        <a:graphic>
          <a:graphicData uri="http://schemas.openxmlformats.org/drawingml/2006/table">
            <a:tbl>
              <a:tblPr/>
              <a:tblGrid>
                <a:gridCol w="4981575"/>
                <a:gridCol w="2180590"/>
                <a:gridCol w="2592070"/>
              </a:tblGrid>
              <a:tr h="827405">
                <a:tc>
                  <a:txBody>
                    <a:bodyPr/>
                    <a:p>
                      <a:pPr indent="0" algn="ctr">
                        <a:buNone/>
                      </a:pPr>
                      <a:r>
                        <a:rPr lang="en-US" sz="1800" b="1">
                          <a:latin typeface="思源黑体 CN Normal" charset="0"/>
                          <a:cs typeface="思源黑体 CN Normal" charset="0"/>
                        </a:rPr>
                        <a:t>样品/名称</a:t>
                      </a:r>
                      <a:endParaRPr lang="en-US" altLang="en-US" sz="18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思源黑体 CN Normal" charset="0"/>
                          <a:cs typeface="思源黑体 CN Normal" charset="0"/>
                        </a:rPr>
                        <a:t>GB2763限量/对应检测限</a:t>
                      </a:r>
                      <a:endParaRPr lang="en-US" altLang="en-US" sz="18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思源黑体 CN Normal" charset="0"/>
                          <a:cs typeface="思源黑体 CN Normal" charset="0"/>
                        </a:rPr>
                        <a:t>稀释方法（</a:t>
                      </a:r>
                      <a:r>
                        <a:rPr lang="en-US" sz="1800" b="1" u="sng">
                          <a:latin typeface="思源黑体 CN Normal" charset="0"/>
                          <a:cs typeface="思源黑体 CN Normal" charset="0"/>
                        </a:rPr>
                        <a:t>样品液</a:t>
                      </a:r>
                      <a:r>
                        <a:rPr lang="en-US" sz="1800" b="1">
                          <a:latin typeface="思源黑体 CN Normal" charset="0"/>
                          <a:cs typeface="思源黑体 CN Normal" charset="0"/>
                        </a:rPr>
                        <a:t>+前处理试剂）</a:t>
                      </a:r>
                      <a:endParaRPr lang="en-US" altLang="en-US" sz="1800" b="1">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大蒜、番茄、黄瓜</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2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无需稀释</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蒜薹</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3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200μL</a:t>
                      </a:r>
                      <a:r>
                        <a:rPr lang="en-US" sz="1800" b="0">
                          <a:latin typeface="思源黑体 CN Normal" charset="0"/>
                          <a:cs typeface="思源黑体 CN Normal" charset="0"/>
                        </a:rPr>
                        <a:t>+100μL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040">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韭菜、青蒜、花椰菜、茄子、辣椒、茎用莴苣</a:t>
                      </a:r>
                      <a:r>
                        <a:rPr lang="en-US" sz="1800" b="1">
                          <a:latin typeface="思源黑体 CN Normal" charset="0"/>
                          <a:cs typeface="思源黑体 CN Normal" charset="0"/>
                        </a:rPr>
                        <a:t>水果：</a:t>
                      </a:r>
                      <a:r>
                        <a:rPr lang="en-US" sz="1800" b="0">
                          <a:latin typeface="思源黑体 CN Normal" charset="0"/>
                          <a:cs typeface="思源黑体 CN Normal" charset="0"/>
                        </a:rPr>
                        <a:t>葡萄</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5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100μL</a:t>
                      </a:r>
                      <a:r>
                        <a:rPr lang="en-US" sz="1800" b="0">
                          <a:latin typeface="思源黑体 CN Normal" charset="0"/>
                          <a:cs typeface="思源黑体 CN Normal" charset="0"/>
                        </a:rPr>
                        <a:t>+200μL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葱</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7mg/kg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100μL</a:t>
                      </a:r>
                      <a:r>
                        <a:rPr lang="en-US" sz="1800" b="0">
                          <a:latin typeface="思源黑体 CN Normal" charset="0"/>
                          <a:cs typeface="思源黑体 CN Normal" charset="0"/>
                        </a:rPr>
                        <a:t>+250μL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菠菜</a:t>
                      </a:r>
                      <a:r>
                        <a:rPr lang="en-US" sz="1800" b="1">
                          <a:latin typeface="思源黑体 CN Normal" charset="0"/>
                          <a:cs typeface="思源黑体 CN Normal" charset="0"/>
                        </a:rPr>
                        <a:t>水果：</a:t>
                      </a:r>
                      <a:r>
                        <a:rPr lang="en-US" sz="1800" b="0">
                          <a:latin typeface="思源黑体 CN Normal" charset="0"/>
                          <a:cs typeface="思源黑体 CN Normal" charset="0"/>
                        </a:rPr>
                        <a:t>草莓</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10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50μL</a:t>
                      </a:r>
                      <a:r>
                        <a:rPr lang="en-US" sz="1800" b="0">
                          <a:latin typeface="思源黑体 CN Normal" charset="0"/>
                          <a:cs typeface="思源黑体 CN Normal" charset="0"/>
                        </a:rPr>
                        <a:t>+200μL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叶用莴苣、油麦菜</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15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20μL</a:t>
                      </a:r>
                      <a:r>
                        <a:rPr lang="en-US" sz="1800" b="0">
                          <a:latin typeface="思源黑体 CN Normal" charset="0"/>
                          <a:cs typeface="思源黑体 CN Normal" charset="0"/>
                        </a:rPr>
                        <a:t>+130μL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1">
                          <a:latin typeface="思源黑体 CN Normal" charset="0"/>
                          <a:cs typeface="思源黑体 CN Normal" charset="0"/>
                        </a:rPr>
                        <a:t>蔬菜：</a:t>
                      </a:r>
                      <a:r>
                        <a:rPr lang="en-US" sz="1800" b="0">
                          <a:latin typeface="思源黑体 CN Normal" charset="0"/>
                          <a:cs typeface="思源黑体 CN Normal" charset="0"/>
                        </a:rPr>
                        <a:t>豆瓣菜</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思源黑体 CN Normal" charset="0"/>
                          <a:cs typeface="思源黑体 CN Normal" charset="0"/>
                        </a:rPr>
                        <a:t>30 mg/kg</a:t>
                      </a:r>
                      <a:endParaRPr lang="en-US" altLang="en-US" sz="1800" b="0">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u="sng">
                          <a:latin typeface="思源黑体 CN Normal" charset="0"/>
                          <a:cs typeface="思源黑体 CN Normal" charset="0"/>
                        </a:rPr>
                        <a:t>20μL</a:t>
                      </a:r>
                      <a:r>
                        <a:rPr lang="en-US" sz="1800" b="0">
                          <a:latin typeface="思源黑体 CN Normal" charset="0"/>
                          <a:cs typeface="思源黑体 CN Normal" charset="0"/>
                        </a:rPr>
                        <a:t>+280μL</a:t>
                      </a:r>
                      <a:endParaRPr lang="en-US" altLang="en-US" sz="1800" b="0" u="sng">
                        <a:latin typeface="思源黑体 CN Normal" charset="0"/>
                        <a:ea typeface="思源黑体 CN Normal" charset="0"/>
                        <a:cs typeface="思源黑体 CN Normal"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5" descr="试剂板结构-12"/>
          <p:cNvPicPr>
            <a:picLocks noChangeAspect="1"/>
          </p:cNvPicPr>
          <p:nvPr/>
        </p:nvPicPr>
        <p:blipFill>
          <a:blip r:embed="rId1"/>
          <a:stretch>
            <a:fillRect/>
          </a:stretch>
        </p:blipFill>
        <p:spPr>
          <a:xfrm>
            <a:off x="1282065" y="746760"/>
            <a:ext cx="4206875" cy="2372360"/>
          </a:xfrm>
          <a:prstGeom prst="rect">
            <a:avLst/>
          </a:prstGeom>
          <a:noFill/>
          <a:ln>
            <a:noFill/>
          </a:ln>
        </p:spPr>
      </p:pic>
      <p:sp>
        <p:nvSpPr>
          <p:cNvPr id="3" name="矩形: 圆角 9"/>
          <p:cNvSpPr/>
          <p:nvPr/>
        </p:nvSpPr>
        <p:spPr>
          <a:xfrm>
            <a:off x="345440" y="3230880"/>
            <a:ext cx="11129645" cy="2947035"/>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None/>
            </a:pPr>
            <a:r>
              <a:rPr lang="zh-CN" sz="2800" b="1">
                <a:solidFill>
                  <a:schemeClr val="tx1"/>
                </a:solidFill>
                <a:ea typeface="宋体" panose="02010600030101010101" pitchFamily="2" charset="-122"/>
              </a:rPr>
              <a:t>【操作步骤】</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（1）从原包装中取出检测卡，恢复至室温，打开后平放在桌面上，启封后请在1 h内立即使用； </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（2）取样品待测液100 μL（约4滴）垂直滴于检测卡中；</a:t>
            </a:r>
            <a:endParaRPr lang="zh-CN" sz="2800" b="1">
              <a:solidFill>
                <a:schemeClr val="tx1"/>
              </a:solidFill>
              <a:ea typeface="宋体" panose="02010600030101010101" pitchFamily="2" charset="-122"/>
            </a:endParaRPr>
          </a:p>
          <a:p>
            <a:pPr algn="l">
              <a:buClrTx/>
              <a:buSzTx/>
              <a:buNone/>
            </a:pPr>
            <a:r>
              <a:rPr lang="zh-CN" sz="2800" b="1">
                <a:solidFill>
                  <a:schemeClr val="tx1"/>
                </a:solidFill>
                <a:ea typeface="宋体" panose="02010600030101010101" pitchFamily="2" charset="-122"/>
              </a:rPr>
              <a:t>（3）在加样后开始计时，5~8 min读取结果，其他时间读取无效。</a:t>
            </a:r>
            <a:endParaRPr lang="zh-CN" sz="2800" b="1">
              <a:solidFill>
                <a:schemeClr val="tx1"/>
              </a:solidFill>
              <a:ea typeface="宋体" panose="02010600030101010101" pitchFamily="2" charset="-122"/>
            </a:endParaRPr>
          </a:p>
        </p:txBody>
      </p:sp>
      <p:sp>
        <p:nvSpPr>
          <p:cNvPr id="19" name="椭圆 18"/>
          <p:cNvSpPr/>
          <p:nvPr>
            <p:custDataLst>
              <p:tags r:id="rId2"/>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3"/>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cs typeface="Arial" panose="020B0604020202020204" pitchFamily="34" charset="0"/>
                <a:sym typeface="+mn-ea"/>
              </a:rPr>
              <a:t>腐霉利</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a:stretch>
            <a:fillRect/>
          </a:stretch>
        </p:blipFill>
        <p:spPr>
          <a:xfrm>
            <a:off x="6377305" y="321310"/>
            <a:ext cx="988695" cy="2797810"/>
          </a:xfrm>
          <a:prstGeom prst="rect">
            <a:avLst/>
          </a:prstGeom>
        </p:spPr>
      </p:pic>
      <p:sp>
        <p:nvSpPr>
          <p:cNvPr id="4" name="椭圆形标注 3"/>
          <p:cNvSpPr/>
          <p:nvPr/>
        </p:nvSpPr>
        <p:spPr>
          <a:xfrm>
            <a:off x="7232015" y="1002030"/>
            <a:ext cx="2901950" cy="1436370"/>
          </a:xfrm>
          <a:prstGeom prst="wedgeEllipseCallout">
            <a:avLst>
              <a:gd name="adj1" fmla="val -61794"/>
              <a:gd name="adj2" fmla="val 62511"/>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文本框 4"/>
          <p:cNvSpPr txBox="1"/>
          <p:nvPr/>
        </p:nvSpPr>
        <p:spPr>
          <a:xfrm>
            <a:off x="7479030" y="1363980"/>
            <a:ext cx="4064000" cy="368300"/>
          </a:xfrm>
          <a:prstGeom prst="rect">
            <a:avLst/>
          </a:prstGeom>
          <a:noFill/>
        </p:spPr>
        <p:txBody>
          <a:bodyPr wrap="square" rtlCol="0">
            <a:spAutoFit/>
          </a:bodyPr>
          <a:p>
            <a:r>
              <a:rPr lang="zh-CN" altLang="en-US" b="1" dirty="0">
                <a:solidFill>
                  <a:schemeClr val="tx1"/>
                </a:solidFill>
                <a:cs typeface="Arial" panose="020B0604020202020204" pitchFamily="34" charset="0"/>
                <a:sym typeface="+mn-ea"/>
              </a:rPr>
              <a:t>加样孔直接滴加待测液</a:t>
            </a:r>
            <a:endParaRPr lang="zh-CN" altLang="en-US" b="1" dirty="0">
              <a:solidFill>
                <a:schemeClr val="tx1"/>
              </a:solidFill>
              <a:cs typeface="Arial" panose="020B0604020202020204" pitchFamily="3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圆角 9"/>
          <p:cNvSpPr/>
          <p:nvPr/>
        </p:nvSpPr>
        <p:spPr>
          <a:xfrm>
            <a:off x="345440" y="1184275"/>
            <a:ext cx="6602730" cy="4993640"/>
          </a:xfrm>
          <a:prstGeom prst="roundRect">
            <a:avLst>
              <a:gd name="adj" fmla="val 5272"/>
            </a:avLst>
          </a:prstGeom>
          <a:solidFill>
            <a:srgbClr val="EEF2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20" name="文本框 19"/>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毒死蜱实验操作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868045" y="1184275"/>
            <a:ext cx="5080000" cy="798830"/>
          </a:xfrm>
          <a:prstGeom prst="rect">
            <a:avLst/>
          </a:prstGeom>
          <a:noFill/>
          <a:ln w="9525">
            <a:noFill/>
          </a:ln>
        </p:spPr>
        <p:txBody>
          <a:bodyPr>
            <a:spAutoFit/>
          </a:bodyPr>
          <a:p>
            <a:pPr indent="0"/>
            <a:r>
              <a:rPr lang="zh-CN" sz="2800" b="1">
                <a:ea typeface="宋体" panose="02010600030101010101" pitchFamily="2" charset="-122"/>
              </a:rPr>
              <a:t>【结果判断】</a:t>
            </a:r>
            <a:endParaRPr lang="zh-CN" b="1">
              <a:ea typeface="宋体" panose="02010600030101010101" pitchFamily="2" charset="-122"/>
            </a:endParaRPr>
          </a:p>
          <a:p>
            <a:endParaRPr lang="zh-CN" altLang="en-US" b="1">
              <a:ea typeface="宋体" panose="02010600030101010101" pitchFamily="2" charset="-122"/>
            </a:endParaRPr>
          </a:p>
        </p:txBody>
      </p:sp>
      <p:pic>
        <p:nvPicPr>
          <p:cNvPr id="2" name="图片 1"/>
          <p:cNvPicPr/>
          <p:nvPr/>
        </p:nvPicPr>
        <p:blipFill>
          <a:blip r:embed="rId3"/>
          <a:stretch>
            <a:fillRect/>
          </a:stretch>
        </p:blipFill>
        <p:spPr>
          <a:xfrm>
            <a:off x="7691755" y="1184275"/>
            <a:ext cx="3771900" cy="1502410"/>
          </a:xfrm>
          <a:prstGeom prst="rect">
            <a:avLst/>
          </a:prstGeom>
          <a:noFill/>
          <a:ln w="9525">
            <a:noFill/>
          </a:ln>
        </p:spPr>
      </p:pic>
      <p:sp>
        <p:nvSpPr>
          <p:cNvPr id="101" name="文本框 100"/>
          <p:cNvSpPr txBox="1"/>
          <p:nvPr/>
        </p:nvSpPr>
        <p:spPr>
          <a:xfrm>
            <a:off x="236855" y="1558925"/>
            <a:ext cx="6569075" cy="5298440"/>
          </a:xfrm>
          <a:prstGeom prst="rect">
            <a:avLst/>
          </a:prstGeom>
          <a:noFill/>
          <a:ln w="9525">
            <a:noFill/>
          </a:ln>
        </p:spPr>
        <p:txBody>
          <a:bodyPr wrap="square">
            <a:noAutofit/>
          </a:bodyPr>
          <a:p>
            <a:pPr marL="360045" indent="-360045"/>
            <a:endParaRPr lang="zh-CN" b="0">
              <a:ea typeface="宋体" panose="02010600030101010101" pitchFamily="2" charset="-122"/>
            </a:endParaRPr>
          </a:p>
          <a:p>
            <a:pPr marL="360045" indent="-360045"/>
            <a:r>
              <a:rPr lang="zh-CN" sz="2800" b="1">
                <a:ea typeface="宋体" panose="02010600030101010101" pitchFamily="2" charset="-122"/>
              </a:rPr>
              <a:t>（1） 阴性（-）：C线显色，T线显色比C线深或两者接近，表示样品中待检物质浓度低于检测限。（2） 阳性（+）：C线显色，T线显色比C线浅或不显色，表示样品中待检物质浓度大于等于检测限。（3） 无效：C线不显色，表明不正确的操作过程或检测卡已失效。在此情况下应再次阅读说明书，并用新的检测卡重新测试。</a:t>
            </a:r>
            <a:endParaRPr lang="zh-CN" sz="2800" b="1">
              <a:ea typeface="宋体" panose="02010600030101010101" pitchFamily="2" charset="-122"/>
            </a:endParaRPr>
          </a:p>
        </p:txBody>
      </p:sp>
      <p:pic>
        <p:nvPicPr>
          <p:cNvPr id="17" name="F35B0BEE-F18A-47BB-8FCB-E00DA2F2635D-4" descr="C:/Users/97123/AppData/Local/Temp/wpp.JgdksNwpp"/>
          <p:cNvPicPr>
            <a:picLocks noChangeAspect="1"/>
          </p:cNvPicPr>
          <p:nvPr/>
        </p:nvPicPr>
        <p:blipFill>
          <a:blip r:embed="rId4"/>
          <a:stretch>
            <a:fillRect/>
          </a:stretch>
        </p:blipFill>
        <p:spPr>
          <a:xfrm>
            <a:off x="7691755" y="3190240"/>
            <a:ext cx="988695" cy="2796540"/>
          </a:xfrm>
          <a:prstGeom prst="rect">
            <a:avLst/>
          </a:prstGeom>
        </p:spPr>
      </p:pic>
      <p:pic>
        <p:nvPicPr>
          <p:cNvPr id="4" name="F35B0BEE-F18A-47BB-8FCB-E00DA2F2635D-5" descr="C:/Users/97123/AppData/Local/Temp/wpp.XdpuhCwpp"/>
          <p:cNvPicPr>
            <a:picLocks noChangeAspect="1"/>
          </p:cNvPicPr>
          <p:nvPr/>
        </p:nvPicPr>
        <p:blipFill>
          <a:blip r:embed="rId5"/>
          <a:stretch>
            <a:fillRect/>
          </a:stretch>
        </p:blipFill>
        <p:spPr>
          <a:xfrm>
            <a:off x="9083993" y="3190240"/>
            <a:ext cx="988060" cy="2796540"/>
          </a:xfrm>
          <a:prstGeom prst="rect">
            <a:avLst/>
          </a:prstGeom>
        </p:spPr>
      </p:pic>
      <p:pic>
        <p:nvPicPr>
          <p:cNvPr id="5" name="F35B0BEE-F18A-47BB-8FCB-E00DA2F2635D-6" descr="C:/Users/97123/AppData/Local/Temp/wpp.mmIcKPwpp"/>
          <p:cNvPicPr>
            <a:picLocks noChangeAspect="1"/>
          </p:cNvPicPr>
          <p:nvPr/>
        </p:nvPicPr>
        <p:blipFill>
          <a:blip r:embed="rId6"/>
          <a:stretch>
            <a:fillRect/>
          </a:stretch>
        </p:blipFill>
        <p:spPr>
          <a:xfrm>
            <a:off x="10475913" y="3191828"/>
            <a:ext cx="988060" cy="27946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586865" y="1998345"/>
            <a:ext cx="8752205" cy="1938020"/>
          </a:xfrm>
          <a:prstGeom prst="rect">
            <a:avLst/>
          </a:prstGeom>
          <a:noFill/>
        </p:spPr>
        <p:txBody>
          <a:bodyPr wrap="square" rtlCol="0" anchor="t">
            <a:spAutoFit/>
          </a:bodyPr>
          <a:p>
            <a:pPr algn="ctr">
              <a:buNone/>
            </a:pPr>
            <a:r>
              <a:rPr lang="zh-CN" altLang="en-US" sz="6000" b="1" dirty="0">
                <a:solidFill>
                  <a:schemeClr val="accent1">
                    <a:lumMod val="60000"/>
                    <a:lumOff val="40000"/>
                  </a:schemeClr>
                </a:solidFill>
                <a:cs typeface="Arial" panose="020B0604020202020204" pitchFamily="34" charset="0"/>
                <a:sym typeface="+mn-ea"/>
              </a:rPr>
              <a:t>兽残项目胶体金实验操作</a:t>
            </a:r>
            <a:r>
              <a:rPr lang="en-US" altLang="zh-CN" sz="6000" b="1" dirty="0">
                <a:solidFill>
                  <a:schemeClr val="accent1">
                    <a:lumMod val="60000"/>
                    <a:lumOff val="40000"/>
                  </a:schemeClr>
                </a:solidFill>
                <a:cs typeface="Arial" panose="020B0604020202020204" pitchFamily="34" charset="0"/>
                <a:sym typeface="+mn-ea"/>
              </a:rPr>
              <a:t>-</a:t>
            </a:r>
            <a:r>
              <a:rPr lang="zh-CN" altLang="en-US" sz="6000" b="1" dirty="0">
                <a:solidFill>
                  <a:schemeClr val="accent1">
                    <a:lumMod val="60000"/>
                    <a:lumOff val="40000"/>
                  </a:schemeClr>
                </a:solidFill>
                <a:cs typeface="Arial" panose="020B0604020202020204" pitchFamily="34" charset="0"/>
                <a:sym typeface="+mn-ea"/>
              </a:rPr>
              <a:t>以</a:t>
            </a:r>
            <a:r>
              <a:rPr lang="zh-CN" altLang="en-US" sz="6000" b="1" dirty="0">
                <a:solidFill>
                  <a:schemeClr val="accent1">
                    <a:lumMod val="60000"/>
                    <a:lumOff val="40000"/>
                  </a:schemeClr>
                </a:solidFill>
                <a:cs typeface="Arial" panose="020B0604020202020204" pitchFamily="34" charset="0"/>
                <a:sym typeface="+mn-ea"/>
              </a:rPr>
              <a:t>孔雀石绿为例</a:t>
            </a:r>
            <a:endParaRPr lang="zh-CN" altLang="en-US" sz="6000" b="1" dirty="0">
              <a:solidFill>
                <a:schemeClr val="accent1">
                  <a:lumMod val="60000"/>
                  <a:lumOff val="40000"/>
                </a:schemeClr>
              </a:solidFill>
              <a:cs typeface="Arial" panose="020B0604020202020204"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9071610" y="291465"/>
            <a:ext cx="2590165" cy="2011045"/>
          </a:xfrm>
          <a:prstGeom prst="rect">
            <a:avLst/>
          </a:prstGeom>
        </p:spPr>
      </p:pic>
      <p:sp>
        <p:nvSpPr>
          <p:cNvPr id="9" name="椭圆 8"/>
          <p:cNvSpPr/>
          <p:nvPr>
            <p:custDataLst>
              <p:tags r:id="rId2"/>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12" name="文本框 11"/>
          <p:cNvSpPr txBox="1"/>
          <p:nvPr>
            <p:custDataLst>
              <p:tags r:id="rId3"/>
            </p:custDataLst>
          </p:nvPr>
        </p:nvSpPr>
        <p:spPr>
          <a:xfrm>
            <a:off x="1122680" y="252730"/>
            <a:ext cx="5789930"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孔雀石绿检测原理及</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适用范围</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35305" y="1106805"/>
            <a:ext cx="8365490" cy="5674995"/>
          </a:xfrm>
          <a:prstGeom prst="rect">
            <a:avLst/>
          </a:prstGeom>
          <a:noFill/>
        </p:spPr>
        <p:txBody>
          <a:bodyPr wrap="square" rtlCol="0">
            <a:noAutofit/>
          </a:bodyPr>
          <a:p>
            <a:r>
              <a:rPr lang="en-US" altLang="zh-CN" sz="2400" b="1"/>
              <a:t>1</a:t>
            </a:r>
            <a:r>
              <a:rPr lang="zh-CN" altLang="en-US" sz="2400" b="1"/>
              <a:t>【检测原理】</a:t>
            </a:r>
            <a:endParaRPr lang="zh-CN" altLang="en-US" sz="2400" b="1"/>
          </a:p>
          <a:p>
            <a:r>
              <a:rPr lang="zh-CN" altLang="en-US" sz="2400"/>
              <a:t>样品中孔雀石绿与胶体金标记的特异性抗体结合，抑制抗体和检测线（T线）上偶联抗原的免疫反应，从而导致检测线颜色深浅的变化。通过检测线与控制线（C线）颜色深浅比较，对样品中孔雀石绿进行定性判定。</a:t>
            </a:r>
            <a:endParaRPr lang="zh-CN" altLang="en-US" sz="2400"/>
          </a:p>
          <a:p>
            <a:endParaRPr lang="zh-CN" altLang="en-US" sz="2400"/>
          </a:p>
          <a:p>
            <a:r>
              <a:rPr lang="en-US" altLang="zh-CN" sz="2400" b="1"/>
              <a:t>2</a:t>
            </a:r>
            <a:r>
              <a:rPr lang="zh-CN" altLang="en-US" sz="2400" b="1"/>
              <a:t>【适用范围】</a:t>
            </a:r>
            <a:endParaRPr lang="zh-CN" altLang="en-US" sz="2400" b="1"/>
          </a:p>
          <a:p>
            <a:r>
              <a:rPr lang="zh-CN" altLang="en-US" sz="2400"/>
              <a:t>本产品适用于鱼肉等水产品中孔雀石绿的定性检测。</a:t>
            </a:r>
            <a:endParaRPr lang="zh-CN" altLang="en-US" sz="2400"/>
          </a:p>
          <a:p>
            <a:r>
              <a:rPr lang="zh-CN" altLang="en-US" sz="2400"/>
              <a:t>推荐检测样品种类：鲳鱼、黄瓜鱼、海鲈鱼、非洲鲫鱼、桂鲈、禾花鱼、黄花鱼、带鱼、贵妃蚌、鲤鱼、草鱼、斑节虾、大头河虾、章鱼、加力鱼、白鲫鱼。</a:t>
            </a:r>
            <a:endParaRPr lang="zh-CN" altLang="en-US" sz="2400"/>
          </a:p>
          <a:p>
            <a:endParaRPr lang="zh-CN" altLang="en-US" sz="2400"/>
          </a:p>
        </p:txBody>
      </p:sp>
      <p:sp>
        <p:nvSpPr>
          <p:cNvPr id="3" name="矩形 2"/>
          <p:cNvSpPr/>
          <p:nvPr>
            <p:custDataLst>
              <p:tags r:id="rId4"/>
            </p:custDataLst>
          </p:nvPr>
        </p:nvSpPr>
        <p:spPr>
          <a:xfrm>
            <a:off x="635" y="5799455"/>
            <a:ext cx="12228195" cy="105854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椭圆 6"/>
          <p:cNvSpPr/>
          <p:nvPr>
            <p:custDataLst>
              <p:tags r:id="rId1"/>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9" name="文本框 8"/>
          <p:cNvSpPr txBox="1"/>
          <p:nvPr>
            <p:custDataLst>
              <p:tags r:id="rId2"/>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孔雀石绿实验</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操作</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25525" y="2477135"/>
            <a:ext cx="10117455" cy="2329815"/>
          </a:xfrm>
          <a:prstGeom prst="rect">
            <a:avLst/>
          </a:prstGeom>
          <a:noFill/>
        </p:spPr>
        <p:txBody>
          <a:bodyPr wrap="square" rtlCol="0" anchor="t">
            <a:noAutofit/>
          </a:bodyPr>
          <a:p>
            <a:r>
              <a:rPr lang="zh-CN" altLang="en-US"/>
              <a:t>（1）称取2.0 g均质组织样本于15 mL离心管中，依次加入1mL孔雀石绿前处理试剂1、5 mL孔雀石绿前处理试剂2，充分振荡2 min；</a:t>
            </a:r>
            <a:endParaRPr lang="zh-CN" altLang="en-US"/>
          </a:p>
          <a:p>
            <a:endParaRPr lang="zh-CN" altLang="en-US"/>
          </a:p>
          <a:p>
            <a:r>
              <a:rPr lang="zh-CN" altLang="en-US"/>
              <a:t>（2）4000 r/min 离心2~3 min；</a:t>
            </a:r>
            <a:endParaRPr lang="zh-CN" altLang="en-US"/>
          </a:p>
          <a:p>
            <a:endParaRPr lang="zh-CN" altLang="en-US"/>
          </a:p>
          <a:p>
            <a:r>
              <a:rPr lang="zh-CN" altLang="en-US"/>
              <a:t>（3）取4.5 mL上清液至10 mL离心管中，加入2 g孔雀石绿前处理试剂3，充分震荡1 min，4000 r/min下离心1~2 min；</a:t>
            </a:r>
            <a:endParaRPr lang="zh-CN" altLang="en-US"/>
          </a:p>
          <a:p>
            <a:endParaRPr lang="zh-CN" altLang="en-US"/>
          </a:p>
          <a:p>
            <a:r>
              <a:rPr lang="zh-CN" altLang="en-US"/>
              <a:t>（4）吸取离心后的上层溶液3.5 mL于4 mL离心管中，加入50 μL孔雀石绿前处理试剂4，混匀后于72℃下氮气/空气吹干；</a:t>
            </a:r>
            <a:endParaRPr lang="zh-CN" altLang="en-US"/>
          </a:p>
          <a:p>
            <a:endParaRPr lang="zh-CN" altLang="en-US"/>
          </a:p>
          <a:p>
            <a:r>
              <a:rPr lang="zh-CN" altLang="en-US"/>
              <a:t>（5）向吹干的离心管中加入0.3 mL孔雀石绿复溶液，充分震荡1 min，即为样品待测液。</a:t>
            </a:r>
            <a:endParaRPr lang="zh-CN" altLang="en-US"/>
          </a:p>
        </p:txBody>
      </p:sp>
      <p:pic>
        <p:nvPicPr>
          <p:cNvPr id="91140" name="图片 23"/>
          <p:cNvPicPr>
            <a:picLocks noChangeAspect="1"/>
          </p:cNvPicPr>
          <p:nvPr/>
        </p:nvPicPr>
        <p:blipFill>
          <a:blip r:embed="rId3"/>
          <a:stretch>
            <a:fillRect/>
          </a:stretch>
        </p:blipFill>
        <p:spPr>
          <a:xfrm>
            <a:off x="1025525" y="872490"/>
            <a:ext cx="730250" cy="1493838"/>
          </a:xfrm>
          <a:prstGeom prst="rect">
            <a:avLst/>
          </a:prstGeom>
          <a:noFill/>
          <a:ln w="9525">
            <a:noFill/>
          </a:ln>
        </p:spPr>
      </p:pic>
      <p:pic>
        <p:nvPicPr>
          <p:cNvPr id="91143" name="图片 24"/>
          <p:cNvPicPr>
            <a:picLocks noChangeAspect="1"/>
          </p:cNvPicPr>
          <p:nvPr/>
        </p:nvPicPr>
        <p:blipFill>
          <a:blip r:embed="rId4"/>
          <a:stretch>
            <a:fillRect/>
          </a:stretch>
        </p:blipFill>
        <p:spPr>
          <a:xfrm rot="-948146">
            <a:off x="2316480" y="1246188"/>
            <a:ext cx="1201738" cy="1089025"/>
          </a:xfrm>
          <a:prstGeom prst="rect">
            <a:avLst/>
          </a:prstGeom>
          <a:noFill/>
          <a:ln w="9525">
            <a:noFill/>
          </a:ln>
        </p:spPr>
      </p:pic>
      <p:grpSp>
        <p:nvGrpSpPr>
          <p:cNvPr id="91144" name="Group 9"/>
          <p:cNvGrpSpPr>
            <a:grpSpLocks noChangeAspect="1"/>
          </p:cNvGrpSpPr>
          <p:nvPr/>
        </p:nvGrpSpPr>
        <p:grpSpPr>
          <a:xfrm>
            <a:off x="3026093" y="1029018"/>
            <a:ext cx="328612" cy="754062"/>
            <a:chOff x="0" y="0"/>
            <a:chExt cx="328879" cy="754254"/>
          </a:xfrm>
        </p:grpSpPr>
        <p:pic>
          <p:nvPicPr>
            <p:cNvPr id="91145" name="图片 26"/>
            <p:cNvPicPr>
              <a:picLocks noChangeAspect="1"/>
            </p:cNvPicPr>
            <p:nvPr/>
          </p:nvPicPr>
          <p:blipFill>
            <a:blip r:embed="rId5"/>
            <a:stretch>
              <a:fillRect/>
            </a:stretch>
          </p:blipFill>
          <p:spPr>
            <a:xfrm flipH="1">
              <a:off x="70772" y="465579"/>
              <a:ext cx="195845" cy="207576"/>
            </a:xfrm>
            <a:prstGeom prst="rect">
              <a:avLst/>
            </a:prstGeom>
            <a:noFill/>
            <a:ln w="9525">
              <a:noFill/>
            </a:ln>
          </p:spPr>
        </p:pic>
        <p:pic>
          <p:nvPicPr>
            <p:cNvPr id="91146" name="图片 27"/>
            <p:cNvPicPr>
              <a:picLocks noChangeAspect="1"/>
            </p:cNvPicPr>
            <p:nvPr/>
          </p:nvPicPr>
          <p:blipFill>
            <a:blip r:embed="rId6"/>
            <a:srcRect l="21440" t="33647" r="54475" b="13898"/>
            <a:stretch>
              <a:fillRect/>
            </a:stretch>
          </p:blipFill>
          <p:spPr>
            <a:xfrm>
              <a:off x="5218" y="73732"/>
              <a:ext cx="312441" cy="680522"/>
            </a:xfrm>
            <a:prstGeom prst="rect">
              <a:avLst/>
            </a:prstGeom>
            <a:noFill/>
            <a:ln w="9525">
              <a:noFill/>
            </a:ln>
          </p:spPr>
        </p:pic>
        <p:pic>
          <p:nvPicPr>
            <p:cNvPr id="91147" name="图片 28"/>
            <p:cNvPicPr>
              <a:picLocks noChangeAspect="1"/>
            </p:cNvPicPr>
            <p:nvPr/>
          </p:nvPicPr>
          <p:blipFill>
            <a:blip r:embed="rId7"/>
            <a:srcRect l="21999" t="28300" r="54247" b="57841"/>
            <a:stretch>
              <a:fillRect/>
            </a:stretch>
          </p:blipFill>
          <p:spPr>
            <a:xfrm>
              <a:off x="0" y="0"/>
              <a:ext cx="328879" cy="191846"/>
            </a:xfrm>
            <a:prstGeom prst="rect">
              <a:avLst/>
            </a:prstGeom>
            <a:noFill/>
            <a:ln w="9525">
              <a:noFill/>
            </a:ln>
          </p:spPr>
        </p:pic>
      </p:grpSp>
      <p:pic>
        <p:nvPicPr>
          <p:cNvPr id="8" name="图片 7"/>
          <p:cNvPicPr>
            <a:picLocks noChangeAspect="1"/>
          </p:cNvPicPr>
          <p:nvPr/>
        </p:nvPicPr>
        <p:blipFill>
          <a:blip r:embed="rId8"/>
          <a:stretch>
            <a:fillRect/>
          </a:stretch>
        </p:blipFill>
        <p:spPr>
          <a:xfrm>
            <a:off x="3951605" y="1235075"/>
            <a:ext cx="1256030" cy="1054100"/>
          </a:xfrm>
          <a:prstGeom prst="rect">
            <a:avLst/>
          </a:prstGeom>
        </p:spPr>
      </p:pic>
      <p:pic>
        <p:nvPicPr>
          <p:cNvPr id="10" name="图片 9"/>
          <p:cNvPicPr>
            <a:picLocks noChangeAspect="1"/>
          </p:cNvPicPr>
          <p:nvPr/>
        </p:nvPicPr>
        <p:blipFill>
          <a:blip r:embed="rId9"/>
          <a:stretch>
            <a:fillRect/>
          </a:stretch>
        </p:blipFill>
        <p:spPr>
          <a:xfrm>
            <a:off x="5634355" y="1102995"/>
            <a:ext cx="1346200" cy="1208405"/>
          </a:xfrm>
          <a:prstGeom prst="rect">
            <a:avLst/>
          </a:prstGeom>
        </p:spPr>
      </p:pic>
      <p:pic>
        <p:nvPicPr>
          <p:cNvPr id="11" name="图片 10"/>
          <p:cNvPicPr>
            <a:picLocks noChangeAspect="1"/>
          </p:cNvPicPr>
          <p:nvPr/>
        </p:nvPicPr>
        <p:blipFill>
          <a:blip r:embed="rId10"/>
          <a:stretch>
            <a:fillRect/>
          </a:stretch>
        </p:blipFill>
        <p:spPr>
          <a:xfrm>
            <a:off x="7969885" y="497840"/>
            <a:ext cx="1440815" cy="1980565"/>
          </a:xfrm>
          <a:prstGeom prst="rect">
            <a:avLst/>
          </a:prstGeom>
        </p:spPr>
      </p:pic>
      <p:sp>
        <p:nvSpPr>
          <p:cNvPr id="12" name="矩形 11"/>
          <p:cNvSpPr/>
          <p:nvPr>
            <p:custDataLst>
              <p:tags r:id="rId11"/>
            </p:custDataLst>
          </p:nvPr>
        </p:nvSpPr>
        <p:spPr>
          <a:xfrm>
            <a:off x="635" y="5799455"/>
            <a:ext cx="12228195" cy="105854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355C5A">
                  <a:alpha val="100000"/>
                </a:srgbClr>
              </a:clrFrom>
              <a:clrTo>
                <a:srgbClr val="355C5A">
                  <a:alpha val="100000"/>
                  <a:alpha val="0"/>
                </a:srgbClr>
              </a:clrTo>
            </a:clrChange>
          </a:blip>
          <a:stretch>
            <a:fillRect/>
          </a:stretch>
        </p:blipFill>
        <p:spPr>
          <a:xfrm>
            <a:off x="4116705" y="1196975"/>
            <a:ext cx="2818130" cy="2232025"/>
          </a:xfrm>
          <a:prstGeom prst="rect">
            <a:avLst/>
          </a:prstGeom>
        </p:spPr>
      </p:pic>
      <p:sp>
        <p:nvSpPr>
          <p:cNvPr id="100" name="文本框 99"/>
          <p:cNvSpPr txBox="1"/>
          <p:nvPr/>
        </p:nvSpPr>
        <p:spPr>
          <a:xfrm>
            <a:off x="1280160" y="3641090"/>
            <a:ext cx="9351645" cy="2385060"/>
          </a:xfrm>
          <a:prstGeom prst="rect">
            <a:avLst/>
          </a:prstGeom>
          <a:noFill/>
          <a:ln w="9525">
            <a:noFill/>
          </a:ln>
        </p:spPr>
        <p:txBody>
          <a:bodyPr>
            <a:noAutofit/>
          </a:bodyPr>
          <a:p>
            <a:pPr indent="0"/>
            <a:r>
              <a:rPr lang="zh-CN" sz="2100" b="1">
                <a:ea typeface="宋体" panose="02010600030101010101" pitchFamily="2" charset="-122"/>
              </a:rPr>
              <a:t>【操作步骤】</a:t>
            </a:r>
            <a:r>
              <a:rPr lang="zh-CN" b="0">
                <a:ea typeface="宋体" panose="02010600030101010101" pitchFamily="2" charset="-122"/>
              </a:rPr>
              <a:t>（1）</a:t>
            </a:r>
            <a:r>
              <a:rPr lang="en-US" b="0">
                <a:latin typeface="思源黑体 CN Normal" charset="0"/>
                <a:ea typeface="宋体" panose="02010600030101010101" pitchFamily="2" charset="-122"/>
              </a:rPr>
              <a:t> </a:t>
            </a:r>
            <a:r>
              <a:rPr lang="zh-CN" b="0">
                <a:ea typeface="宋体" panose="02010600030101010101" pitchFamily="2" charset="-122"/>
              </a:rPr>
              <a:t>取出所需数量的微孔试剂，恢复至室温，打开后请尽快使用；</a:t>
            </a:r>
            <a:r>
              <a:rPr lang="zh-CN" b="1" i="1">
                <a:ea typeface="宋体" panose="02010600030101010101" pitchFamily="2" charset="-122"/>
              </a:rPr>
              <a:t>（备注：剩余微孔试剂请密封保存）</a:t>
            </a:r>
            <a:r>
              <a:rPr lang="zh-CN" b="0">
                <a:ea typeface="宋体" panose="02010600030101010101" pitchFamily="2" charset="-122"/>
              </a:rPr>
              <a:t>（2）</a:t>
            </a:r>
            <a:r>
              <a:rPr lang="en-US" b="0">
                <a:latin typeface="思源黑体 CN Normal" charset="0"/>
                <a:ea typeface="宋体" panose="02010600030101010101" pitchFamily="2" charset="-122"/>
              </a:rPr>
              <a:t> </a:t>
            </a:r>
            <a:r>
              <a:rPr lang="zh-CN" b="0">
                <a:ea typeface="宋体" panose="02010600030101010101" pitchFamily="2" charset="-122"/>
              </a:rPr>
              <a:t>取样品待测液</a:t>
            </a:r>
            <a:r>
              <a:rPr lang="en-US" b="0">
                <a:latin typeface="思源黑体 CN Normal" charset="0"/>
                <a:ea typeface="宋体" panose="02010600030101010101" pitchFamily="2" charset="-122"/>
              </a:rPr>
              <a:t>100</a:t>
            </a:r>
            <a:r>
              <a:rPr lang="en-US" b="0">
                <a:latin typeface="思源黑体 CN Normal" charset="0"/>
                <a:ea typeface="宋体" panose="02010600030101010101" pitchFamily="2" charset="-122"/>
                <a:cs typeface="Times New Roman" panose="02020603050405020304" charset="0"/>
              </a:rPr>
              <a:t> </a:t>
            </a:r>
            <a:r>
              <a:rPr lang="zh-CN" b="0">
                <a:ea typeface="宋体" panose="02010600030101010101" pitchFamily="2" charset="-122"/>
              </a:rPr>
              <a:t>μL（约4滴）垂直滴于微孔中，抽吸</a:t>
            </a:r>
            <a:r>
              <a:rPr lang="zh-CN" b="0">
                <a:ea typeface="宋体" panose="02010600030101010101" pitchFamily="2" charset="-122"/>
                <a:cs typeface="Times New Roman" panose="02020603050405020304" charset="0"/>
              </a:rPr>
              <a:t>2-3次，孵育3 min；</a:t>
            </a:r>
            <a:r>
              <a:rPr lang="zh-CN" b="0">
                <a:ea typeface="宋体" panose="02010600030101010101" pitchFamily="2" charset="-122"/>
              </a:rPr>
              <a:t>（3）</a:t>
            </a:r>
            <a:r>
              <a:rPr lang="en-US" b="0">
                <a:latin typeface="思源黑体 CN Normal" charset="0"/>
                <a:ea typeface="宋体" panose="02010600030101010101" pitchFamily="2" charset="-122"/>
              </a:rPr>
              <a:t> </a:t>
            </a:r>
            <a:r>
              <a:rPr lang="zh-CN" b="0">
                <a:ea typeface="宋体" panose="02010600030101010101" pitchFamily="2" charset="-122"/>
              </a:rPr>
              <a:t>从原包装袋中取出检测卡，打开后平放在桌面上，请在</a:t>
            </a:r>
            <a:r>
              <a:rPr lang="zh-CN" b="0">
                <a:ea typeface="宋体" panose="02010600030101010101" pitchFamily="2" charset="-122"/>
                <a:cs typeface="Times New Roman" panose="02020603050405020304" charset="0"/>
              </a:rPr>
              <a:t>1 h内立即使用；</a:t>
            </a:r>
            <a:r>
              <a:rPr lang="zh-CN" b="0">
                <a:ea typeface="宋体" panose="02010600030101010101" pitchFamily="2" charset="-122"/>
              </a:rPr>
              <a:t>吸取全部微孔试剂液体，垂直缓慢滴于检测卡的加样孔中</a:t>
            </a:r>
            <a:endParaRPr lang="zh-CN" altLang="en-US" b="0">
              <a:ea typeface="宋体" panose="02010600030101010101" pitchFamily="2" charset="-122"/>
            </a:endParaRPr>
          </a:p>
        </p:txBody>
      </p:sp>
      <p:sp>
        <p:nvSpPr>
          <p:cNvPr id="7" name="椭圆 6"/>
          <p:cNvSpPr/>
          <p:nvPr>
            <p:custDataLst>
              <p:tags r:id="rId2"/>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9" name="文本框 8"/>
          <p:cNvSpPr txBox="1"/>
          <p:nvPr>
            <p:custDataLst>
              <p:tags r:id="rId3"/>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孔雀石绿操作</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步骤</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pic>
        <p:nvPicPr>
          <p:cNvPr id="131" name="图片 5" descr="试剂板结构-12"/>
          <p:cNvPicPr>
            <a:picLocks noChangeAspect="1"/>
          </p:cNvPicPr>
          <p:nvPr/>
        </p:nvPicPr>
        <p:blipFill>
          <a:blip r:embed="rId4"/>
          <a:stretch>
            <a:fillRect/>
          </a:stretch>
        </p:blipFill>
        <p:spPr>
          <a:xfrm>
            <a:off x="7693343" y="1638935"/>
            <a:ext cx="2879725" cy="1621790"/>
          </a:xfrm>
          <a:prstGeom prst="rect">
            <a:avLst/>
          </a:prstGeom>
          <a:noFill/>
          <a:ln w="9525">
            <a:noFill/>
          </a:ln>
        </p:spPr>
      </p:pic>
      <p:pic>
        <p:nvPicPr>
          <p:cNvPr id="4" name="图片 3" descr="13"/>
          <p:cNvPicPr>
            <a:picLocks noChangeAspect="1"/>
          </p:cNvPicPr>
          <p:nvPr>
            <p:custDataLst>
              <p:tags r:id="rId5"/>
            </p:custDataLst>
          </p:nvPr>
        </p:nvPicPr>
        <p:blipFill>
          <a:blip r:embed="rId6"/>
          <a:srcRect l="34972" t="816" r="9707" b="39120"/>
          <a:stretch>
            <a:fillRect/>
          </a:stretch>
        </p:blipFill>
        <p:spPr>
          <a:xfrm>
            <a:off x="1013460" y="1132840"/>
            <a:ext cx="1986915" cy="2150745"/>
          </a:xfrm>
          <a:prstGeom prst="teardrop">
            <a:avLst/>
          </a:prstGeom>
          <a:effectLst>
            <a:outerShdw blurRad="63500" sx="102000" sy="102000" algn="ctr" rotWithShape="0">
              <a:prstClr val="black">
                <a:alpha val="40000"/>
              </a:prstClr>
            </a:outerShdw>
          </a:effectLst>
        </p:spPr>
      </p:pic>
      <p:sp>
        <p:nvSpPr>
          <p:cNvPr id="10" name="矩形 9"/>
          <p:cNvSpPr/>
          <p:nvPr>
            <p:custDataLst>
              <p:tags r:id="rId7"/>
            </p:custDataLst>
          </p:nvPr>
        </p:nvSpPr>
        <p:spPr>
          <a:xfrm>
            <a:off x="635" y="5799455"/>
            <a:ext cx="12228195" cy="105854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7088956" y="-1127760"/>
            <a:ext cx="10500360" cy="1050036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649094" y="3215389"/>
            <a:ext cx="540060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a:solidFill>
                  <a:schemeClr val="accent1">
                    <a:lumMod val="60000"/>
                    <a:lumOff val="40000"/>
                  </a:schemeClr>
                </a:solidFill>
                <a:cs typeface="Arial" panose="020B0604020202020204" pitchFamily="34" charset="0"/>
              </a:rPr>
              <a:t>胶体金技术</a:t>
            </a:r>
            <a:r>
              <a:rPr lang="zh-CN" altLang="en-US" sz="6000" b="1" dirty="0">
                <a:solidFill>
                  <a:schemeClr val="accent1">
                    <a:lumMod val="60000"/>
                    <a:lumOff val="40000"/>
                  </a:schemeClr>
                </a:solidFill>
                <a:cs typeface="Arial" panose="020B0604020202020204" pitchFamily="34" charset="0"/>
              </a:rPr>
              <a:t>原理</a:t>
            </a:r>
            <a:endParaRPr lang="zh-CN" altLang="en-US" sz="6000" b="1" dirty="0">
              <a:solidFill>
                <a:schemeClr val="accent1">
                  <a:lumMod val="60000"/>
                  <a:lumOff val="40000"/>
                </a:schemeClr>
              </a:solidFill>
              <a:cs typeface="Arial" panose="020B0604020202020204" pitchFamily="34" charset="0"/>
            </a:endParaRPr>
          </a:p>
        </p:txBody>
      </p:sp>
      <p:grpSp>
        <p:nvGrpSpPr>
          <p:cNvPr id="50" name="组合 49"/>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p:cNvSpPr/>
            <p:nvPr/>
          </p:nvSpPr>
          <p:spPr>
            <a:xfrm>
              <a:off x="8222965" y="7595340"/>
              <a:ext cx="3061547" cy="678712"/>
            </a:xfrm>
            <a:prstGeom prst="roundRect">
              <a:avLst>
                <a:gd name="adj" fmla="val 48214"/>
              </a:avLst>
            </a:prstGeom>
            <a:solidFill>
              <a:schemeClr val="bg1"/>
            </a:solidFill>
            <a:ln w="28575">
              <a:noFill/>
            </a:ln>
            <a:effectLst>
              <a:outerShdw blurRad="3810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22965" y="7684831"/>
              <a:ext cx="3061547" cy="523834"/>
            </a:xfrm>
            <a:prstGeom prst="rect">
              <a:avLst/>
            </a:prstGeom>
            <a:noFill/>
          </p:spPr>
          <p:txBody>
            <a:bodyPr wrap="square" rtlCol="0">
              <a:spAutoFit/>
            </a:bodyPr>
            <a:lstStyle/>
            <a:p>
              <a:pPr algn="ctr"/>
              <a:r>
                <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THE  PART  ONE</a:t>
              </a:r>
              <a:endPar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文本框 13"/>
          <p:cNvSpPr txBox="1"/>
          <p:nvPr/>
        </p:nvSpPr>
        <p:spPr>
          <a:xfrm>
            <a:off x="1365364" y="1048351"/>
            <a:ext cx="3968061" cy="221488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rPr>
              <a:t>01</a:t>
            </a:r>
            <a:endPar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endParaRPr>
          </a:p>
        </p:txBody>
      </p:sp>
      <p:sp>
        <p:nvSpPr>
          <p:cNvPr id="12" name="椭圆 11"/>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3556000" y="1405890"/>
            <a:ext cx="314325" cy="314325"/>
          </a:xfrm>
          <a:prstGeom prst="rect">
            <a:avLst/>
          </a:prstGeom>
          <a:noFill/>
          <a:ln w="9525">
            <a:noFill/>
          </a:ln>
        </p:spPr>
      </p:pic>
      <p:pic>
        <p:nvPicPr>
          <p:cNvPr id="101" name="图片 100"/>
          <p:cNvPicPr/>
          <p:nvPr/>
        </p:nvPicPr>
        <p:blipFill>
          <a:blip r:embed="rId2"/>
          <a:stretch>
            <a:fillRect/>
          </a:stretch>
        </p:blipFill>
        <p:spPr>
          <a:xfrm>
            <a:off x="1831340" y="1405890"/>
            <a:ext cx="4600575" cy="1600835"/>
          </a:xfrm>
          <a:prstGeom prst="rect">
            <a:avLst/>
          </a:prstGeom>
          <a:noFill/>
          <a:ln w="9525">
            <a:noFill/>
          </a:ln>
        </p:spPr>
      </p:pic>
      <p:sp>
        <p:nvSpPr>
          <p:cNvPr id="102" name="文本框 101"/>
          <p:cNvSpPr txBox="1"/>
          <p:nvPr/>
        </p:nvSpPr>
        <p:spPr>
          <a:xfrm>
            <a:off x="1181100" y="3637915"/>
            <a:ext cx="9130030" cy="2030095"/>
          </a:xfrm>
          <a:prstGeom prst="rect">
            <a:avLst/>
          </a:prstGeom>
          <a:noFill/>
          <a:ln w="9525">
            <a:noFill/>
          </a:ln>
        </p:spPr>
        <p:txBody>
          <a:bodyPr wrap="square">
            <a:spAutoFit/>
          </a:bodyPr>
          <a:p>
            <a:pPr marL="360045" indent="-360045"/>
            <a:r>
              <a:rPr lang="zh-CN" b="0">
                <a:ea typeface="宋体" panose="02010600030101010101" pitchFamily="2" charset="-122"/>
              </a:rPr>
              <a:t>（1）</a:t>
            </a:r>
            <a:r>
              <a:rPr lang="en-US" b="0">
                <a:latin typeface="思源黑体 CN Normal" charset="0"/>
                <a:ea typeface="宋体" panose="02010600030101010101" pitchFamily="2" charset="-122"/>
              </a:rPr>
              <a:t> </a:t>
            </a:r>
            <a:r>
              <a:rPr lang="zh-CN" b="0">
                <a:ea typeface="宋体" panose="02010600030101010101" pitchFamily="2" charset="-122"/>
              </a:rPr>
              <a:t>阴性（</a:t>
            </a:r>
            <a:r>
              <a:rPr lang="zh-CN" b="0">
                <a:ea typeface="宋体" panose="02010600030101010101" pitchFamily="2" charset="-122"/>
                <a:cs typeface="Times New Roman" panose="02020603050405020304" charset="0"/>
              </a:rPr>
              <a:t>-）：C线显色，T线显色</a:t>
            </a:r>
            <a:r>
              <a:rPr lang="zh-CN" b="0">
                <a:ea typeface="宋体" panose="02010600030101010101" pitchFamily="2" charset="-122"/>
              </a:rPr>
              <a:t>比C线深或两者接近，表示样品中待检物质浓度低于检测限。（2）</a:t>
            </a:r>
            <a:r>
              <a:rPr lang="en-US" b="0">
                <a:latin typeface="思源黑体 CN Normal" charset="0"/>
                <a:ea typeface="宋体" panose="02010600030101010101" pitchFamily="2" charset="-122"/>
              </a:rPr>
              <a:t> </a:t>
            </a:r>
            <a:r>
              <a:rPr lang="zh-CN" b="0">
                <a:ea typeface="宋体" panose="02010600030101010101" pitchFamily="2" charset="-122"/>
              </a:rPr>
              <a:t>阳性（</a:t>
            </a:r>
            <a:r>
              <a:rPr lang="zh-CN" b="0">
                <a:ea typeface="宋体" panose="02010600030101010101" pitchFamily="2" charset="-122"/>
                <a:cs typeface="Times New Roman" panose="02020603050405020304" charset="0"/>
              </a:rPr>
              <a:t>+）：C线显色，T线显色</a:t>
            </a:r>
            <a:r>
              <a:rPr lang="zh-CN" b="0">
                <a:ea typeface="宋体" panose="02010600030101010101" pitchFamily="2" charset="-122"/>
              </a:rPr>
              <a:t>明显比C线浅或不显色，表示样品中待检物质浓度大于等于检测限。（3）</a:t>
            </a:r>
            <a:r>
              <a:rPr lang="en-US" b="0">
                <a:latin typeface="思源黑体 CN Normal" charset="0"/>
                <a:ea typeface="宋体" panose="02010600030101010101" pitchFamily="2" charset="-122"/>
              </a:rPr>
              <a:t> </a:t>
            </a:r>
            <a:r>
              <a:rPr lang="zh-CN" b="0">
                <a:ea typeface="宋体" panose="02010600030101010101" pitchFamily="2" charset="-122"/>
              </a:rPr>
              <a:t>无效：</a:t>
            </a:r>
            <a:r>
              <a:rPr lang="zh-CN" b="0">
                <a:ea typeface="宋体" panose="02010600030101010101" pitchFamily="2" charset="-122"/>
                <a:cs typeface="Times New Roman" panose="02020603050405020304" charset="0"/>
              </a:rPr>
              <a:t>C线不显色，表明不正确的操作过程或检测卡已失效。</a:t>
            </a:r>
            <a:r>
              <a:rPr lang="zh-CN" b="1" i="1">
                <a:ea typeface="宋体" panose="02010600030101010101" pitchFamily="2" charset="-122"/>
              </a:rPr>
              <a:t>（备注：当结果无效时，应再次仔细阅读说明书，并用新的检测卡重新测试）</a:t>
            </a:r>
            <a:endParaRPr lang="zh-CN" altLang="en-US" b="1" i="1">
              <a:ea typeface="宋体" panose="02010600030101010101" pitchFamily="2" charset="-122"/>
            </a:endParaRPr>
          </a:p>
        </p:txBody>
      </p:sp>
      <p:sp>
        <p:nvSpPr>
          <p:cNvPr id="7" name="椭圆 6"/>
          <p:cNvSpPr/>
          <p:nvPr>
            <p:custDataLst>
              <p:tags r:id="rId3"/>
            </p:custDataLst>
          </p:nvPr>
        </p:nvSpPr>
        <p:spPr>
          <a:xfrm>
            <a:off x="422001" y="291262"/>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9" name="文本框 8"/>
          <p:cNvSpPr txBox="1"/>
          <p:nvPr>
            <p:custDataLst>
              <p:tags r:id="rId4"/>
            </p:custDataLst>
          </p:nvPr>
        </p:nvSpPr>
        <p:spPr>
          <a:xfrm>
            <a:off x="1122680" y="252730"/>
            <a:ext cx="4365625" cy="521970"/>
          </a:xfrm>
          <a:prstGeom prst="rect">
            <a:avLst/>
          </a:prstGeom>
          <a:noFill/>
        </p:spPr>
        <p:txBody>
          <a:bodyPr wrap="square" rtlCol="0">
            <a:spAutoFit/>
          </a:bodyPr>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结果</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判断</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pic>
        <p:nvPicPr>
          <p:cNvPr id="4" name="Picture 3" descr="E:\实验汇总\总结\10eee\新建文件夹\1.bmp"/>
          <p:cNvPicPr>
            <a:picLocks noChangeAspect="1" noChangeArrowheads="1"/>
          </p:cNvPicPr>
          <p:nvPr/>
        </p:nvPicPr>
        <p:blipFill>
          <a:blip r:embed="rId5">
            <a:clrChange>
              <a:clrFrom>
                <a:srgbClr val="0F0F0F">
                  <a:alpha val="100000"/>
                </a:srgbClr>
              </a:clrFrom>
              <a:clrTo>
                <a:srgbClr val="0F0F0F">
                  <a:alpha val="100000"/>
                  <a:alpha val="0"/>
                </a:srgbClr>
              </a:clrTo>
            </a:clrChange>
          </a:blip>
          <a:srcRect/>
          <a:stretch>
            <a:fillRect/>
          </a:stretch>
        </p:blipFill>
        <p:spPr bwMode="auto">
          <a:xfrm>
            <a:off x="8770620" y="1037590"/>
            <a:ext cx="923925" cy="2394585"/>
          </a:xfrm>
          <a:prstGeom prst="rect">
            <a:avLst/>
          </a:prstGeom>
          <a:noFill/>
          <a:ln w="9525">
            <a:noFill/>
            <a:miter lim="800000"/>
            <a:headEnd/>
            <a:tailEnd/>
          </a:ln>
        </p:spPr>
      </p:pic>
      <p:pic>
        <p:nvPicPr>
          <p:cNvPr id="5" name="Picture 4" descr="E:\实验汇总\总结\10eee\新建文件夹\2.bmp"/>
          <p:cNvPicPr>
            <a:picLocks noChangeAspect="1" noChangeArrowheads="1"/>
          </p:cNvPicPr>
          <p:nvPr/>
        </p:nvPicPr>
        <p:blipFill>
          <a:blip r:embed="rId6"/>
          <a:srcRect/>
          <a:stretch>
            <a:fillRect/>
          </a:stretch>
        </p:blipFill>
        <p:spPr bwMode="auto">
          <a:xfrm>
            <a:off x="9897745" y="1010285"/>
            <a:ext cx="1088390" cy="2421890"/>
          </a:xfrm>
          <a:prstGeom prst="rect">
            <a:avLst/>
          </a:prstGeom>
          <a:noFill/>
          <a:ln w="9525">
            <a:noFill/>
            <a:miter lim="800000"/>
            <a:headEnd/>
            <a:tailEnd/>
          </a:ln>
        </p:spPr>
      </p:pic>
      <p:sp>
        <p:nvSpPr>
          <p:cNvPr id="10" name="矩形 9"/>
          <p:cNvSpPr/>
          <p:nvPr>
            <p:custDataLst>
              <p:tags r:id="rId7"/>
            </p:custDataLst>
          </p:nvPr>
        </p:nvSpPr>
        <p:spPr>
          <a:xfrm>
            <a:off x="635" y="5799455"/>
            <a:ext cx="12228195" cy="105854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1"/>
            </p:custDataLst>
          </p:nvPr>
        </p:nvSpPr>
        <p:spPr>
          <a:xfrm>
            <a:off x="7088956" y="-1127760"/>
            <a:ext cx="10500360" cy="1050036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椭圆 4"/>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59"/>
          <p:cNvSpPr>
            <a:spLocks noChangeArrowheads="1"/>
          </p:cNvSpPr>
          <p:nvPr/>
        </p:nvSpPr>
        <p:spPr bwMode="auto">
          <a:xfrm>
            <a:off x="649094" y="3215389"/>
            <a:ext cx="540060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a:solidFill>
                  <a:schemeClr val="accent1">
                    <a:lumMod val="60000"/>
                    <a:lumOff val="40000"/>
                  </a:schemeClr>
                </a:solidFill>
                <a:cs typeface="Arial" panose="020B0604020202020204" pitchFamily="34" charset="0"/>
              </a:rPr>
              <a:t>常见问题</a:t>
            </a:r>
            <a:r>
              <a:rPr lang="zh-CN" altLang="en-US" sz="6000" b="1" dirty="0">
                <a:solidFill>
                  <a:schemeClr val="accent1">
                    <a:lumMod val="60000"/>
                    <a:lumOff val="40000"/>
                  </a:schemeClr>
                </a:solidFill>
                <a:cs typeface="Arial" panose="020B0604020202020204" pitchFamily="34" charset="0"/>
              </a:rPr>
              <a:t>分析</a:t>
            </a:r>
            <a:endParaRPr lang="zh-CN" altLang="en-US" sz="6000" b="1" dirty="0">
              <a:solidFill>
                <a:schemeClr val="accent1">
                  <a:lumMod val="60000"/>
                  <a:lumOff val="40000"/>
                </a:schemeClr>
              </a:solidFill>
              <a:cs typeface="Arial" panose="020B0604020202020204" pitchFamily="34" charset="0"/>
            </a:endParaRPr>
          </a:p>
        </p:txBody>
      </p:sp>
      <p:grpSp>
        <p:nvGrpSpPr>
          <p:cNvPr id="50" name="组合 49"/>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p:cNvSpPr/>
            <p:nvPr/>
          </p:nvSpPr>
          <p:spPr>
            <a:xfrm>
              <a:off x="8222965" y="7595340"/>
              <a:ext cx="3061547" cy="678712"/>
            </a:xfrm>
            <a:prstGeom prst="roundRect">
              <a:avLst>
                <a:gd name="adj" fmla="val 48214"/>
              </a:avLst>
            </a:prstGeom>
            <a:solidFill>
              <a:schemeClr val="bg1"/>
            </a:solidFill>
            <a:ln w="28575">
              <a:noFill/>
            </a:ln>
            <a:effectLst>
              <a:outerShdw blurRad="3810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spc="3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22965" y="7684831"/>
              <a:ext cx="3061547" cy="523834"/>
            </a:xfrm>
            <a:prstGeom prst="rect">
              <a:avLst/>
            </a:prstGeom>
            <a:noFill/>
          </p:spPr>
          <p:txBody>
            <a:bodyPr wrap="square" rtlCol="0">
              <a:spAutoFit/>
            </a:bodyPr>
            <a:lstStyle/>
            <a:p>
              <a:pPr algn="ctr"/>
              <a:r>
                <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THE  PART  THREE</a:t>
              </a:r>
              <a:endParaRPr lang="en-US" altLang="zh-CN" sz="1600" dirty="0">
                <a:solidFill>
                  <a:schemeClr val="accent1">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文本框 13"/>
          <p:cNvSpPr txBox="1"/>
          <p:nvPr/>
        </p:nvSpPr>
        <p:spPr>
          <a:xfrm>
            <a:off x="1365364" y="1048351"/>
            <a:ext cx="3968061" cy="2214880"/>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rPr>
              <a:t>03</a:t>
            </a:r>
            <a:endParaRPr lang="en-US" altLang="zh-CN" dirty="0">
              <a:solidFill>
                <a:schemeClr val="accent1">
                  <a:lumMod val="60000"/>
                  <a:lumOff val="40000"/>
                </a:schemeClr>
              </a:solidFill>
              <a:effectLst>
                <a:outerShdw blurRad="254000" dist="127000" dir="2700000" algn="tl" rotWithShape="0">
                  <a:schemeClr val="bg1">
                    <a:lumMod val="65000"/>
                    <a:alpha val="40000"/>
                  </a:schemeClr>
                </a:outerShdw>
              </a:effectLst>
              <a:latin typeface="Impact" panose="020B0806030902050204" pitchFamily="34" charset="0"/>
              <a:sym typeface="+mn-lt"/>
            </a:endParaRPr>
          </a:p>
        </p:txBody>
      </p:sp>
      <p:sp>
        <p:nvSpPr>
          <p:cNvPr id="12" name="椭圆 11"/>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 name="组合 66"/>
          <p:cNvGrpSpPr/>
          <p:nvPr/>
        </p:nvGrpSpPr>
        <p:grpSpPr>
          <a:xfrm>
            <a:off x="394033" y="357904"/>
            <a:ext cx="5732145" cy="475615"/>
            <a:chOff x="343866" y="346940"/>
            <a:chExt cx="6001694" cy="497980"/>
          </a:xfrm>
        </p:grpSpPr>
        <p:grpSp>
          <p:nvGrpSpPr>
            <p:cNvPr id="68" name="组合 67"/>
            <p:cNvGrpSpPr/>
            <p:nvPr/>
          </p:nvGrpSpPr>
          <p:grpSpPr>
            <a:xfrm>
              <a:off x="343866" y="395552"/>
              <a:ext cx="570906" cy="401052"/>
              <a:chOff x="496854" y="386577"/>
              <a:chExt cx="754884" cy="530293"/>
            </a:xfrm>
          </p:grpSpPr>
          <p:sp>
            <p:nvSpPr>
              <p:cNvPr id="69"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71" name="矩形 70"/>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取样代表性</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 name="组合 2"/>
          <p:cNvGrpSpPr/>
          <p:nvPr/>
        </p:nvGrpSpPr>
        <p:grpSpPr>
          <a:xfrm>
            <a:off x="856615" y="1671955"/>
            <a:ext cx="4751705" cy="3987800"/>
            <a:chOff x="1809" y="2759"/>
            <a:chExt cx="7483" cy="6280"/>
          </a:xfrm>
        </p:grpSpPr>
        <p:grpSp>
          <p:nvGrpSpPr>
            <p:cNvPr id="9" name="组合 8"/>
            <p:cNvGrpSpPr/>
            <p:nvPr/>
          </p:nvGrpSpPr>
          <p:grpSpPr>
            <a:xfrm>
              <a:off x="1809" y="2759"/>
              <a:ext cx="6696" cy="6281"/>
              <a:chOff x="1517822" y="1097278"/>
              <a:chExt cx="4459344" cy="4182403"/>
            </a:xfrm>
          </p:grpSpPr>
          <p:grpSp>
            <p:nvGrpSpPr>
              <p:cNvPr id="10" name="组合 9"/>
              <p:cNvGrpSpPr/>
              <p:nvPr/>
            </p:nvGrpSpPr>
            <p:grpSpPr>
              <a:xfrm>
                <a:off x="5240411" y="1097278"/>
                <a:ext cx="736755" cy="4182403"/>
                <a:chOff x="7378700" y="922338"/>
                <a:chExt cx="889000" cy="5046662"/>
              </a:xfrm>
            </p:grpSpPr>
            <p:sp>
              <p:nvSpPr>
                <p:cNvPr id="19" name="Oval 34"/>
                <p:cNvSpPr>
                  <a:spLocks noChangeArrowheads="1"/>
                </p:cNvSpPr>
                <p:nvPr/>
              </p:nvSpPr>
              <p:spPr bwMode="auto">
                <a:xfrm>
                  <a:off x="7378700" y="5078413"/>
                  <a:ext cx="889000" cy="890587"/>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0" name="Oval 35"/>
                <p:cNvSpPr>
                  <a:spLocks noChangeArrowheads="1"/>
                </p:cNvSpPr>
                <p:nvPr/>
              </p:nvSpPr>
              <p:spPr bwMode="auto">
                <a:xfrm>
                  <a:off x="7378700" y="922338"/>
                  <a:ext cx="889000"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1" name="Rectangle 36"/>
                <p:cNvSpPr>
                  <a:spLocks noChangeArrowheads="1"/>
                </p:cNvSpPr>
                <p:nvPr/>
              </p:nvSpPr>
              <p:spPr bwMode="auto">
                <a:xfrm>
                  <a:off x="7584289" y="1107844"/>
                  <a:ext cx="160718" cy="2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dirty="0">
                    <a:latin typeface="+mn-lt"/>
                    <a:cs typeface="+mn-ea"/>
                    <a:sym typeface="+mn-lt"/>
                  </a:endParaRPr>
                </a:p>
              </p:txBody>
            </p:sp>
          </p:grpSp>
          <p:grpSp>
            <p:nvGrpSpPr>
              <p:cNvPr id="11" name="组合 10"/>
              <p:cNvGrpSpPr/>
              <p:nvPr/>
            </p:nvGrpSpPr>
            <p:grpSpPr>
              <a:xfrm>
                <a:off x="1517822" y="1307719"/>
                <a:ext cx="3759142" cy="3761521"/>
                <a:chOff x="1630363" y="922338"/>
                <a:chExt cx="5016500" cy="5019675"/>
              </a:xfrm>
            </p:grpSpPr>
            <p:sp>
              <p:nvSpPr>
                <p:cNvPr id="12" name="Freeform 27"/>
                <p:cNvSpPr/>
                <p:nvPr/>
              </p:nvSpPr>
              <p:spPr bwMode="auto">
                <a:xfrm>
                  <a:off x="3036888" y="922338"/>
                  <a:ext cx="3609975" cy="3294062"/>
                </a:xfrm>
                <a:custGeom>
                  <a:avLst/>
                  <a:gdLst>
                    <a:gd name="T0" fmla="*/ 2147483646 w 942"/>
                    <a:gd name="T1" fmla="*/ 2147483646 h 859"/>
                    <a:gd name="T2" fmla="*/ 2147483646 w 942"/>
                    <a:gd name="T3" fmla="*/ 0 h 859"/>
                    <a:gd name="T4" fmla="*/ 0 w 942"/>
                    <a:gd name="T5" fmla="*/ 2147483646 h 859"/>
                    <a:gd name="T6" fmla="*/ 2147483646 w 942"/>
                    <a:gd name="T7" fmla="*/ 2147483646 h 859"/>
                    <a:gd name="T8" fmla="*/ 2147483646 w 942"/>
                    <a:gd name="T9" fmla="*/ 2147483646 h 859"/>
                    <a:gd name="T10" fmla="*/ 2147483646 w 942"/>
                    <a:gd name="T11" fmla="*/ 2147483646 h 859"/>
                    <a:gd name="T12" fmla="*/ 2147483646 w 942"/>
                    <a:gd name="T13" fmla="*/ 2147483646 h 859"/>
                    <a:gd name="T14" fmla="*/ 2147483646 w 942"/>
                    <a:gd name="T15" fmla="*/ 2147483646 h 859"/>
                    <a:gd name="T16" fmla="*/ 2147483646 w 942"/>
                    <a:gd name="T17" fmla="*/ 2147483646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2" h="859">
                      <a:moveTo>
                        <a:pt x="935" y="562"/>
                      </a:moveTo>
                      <a:cubicBezTo>
                        <a:pt x="889" y="242"/>
                        <a:pt x="611" y="0"/>
                        <a:pt x="287" y="0"/>
                      </a:cubicBezTo>
                      <a:cubicBezTo>
                        <a:pt x="186" y="0"/>
                        <a:pt x="88" y="23"/>
                        <a:pt x="0" y="66"/>
                      </a:cubicBezTo>
                      <a:cubicBezTo>
                        <a:pt x="16" y="64"/>
                        <a:pt x="34" y="62"/>
                        <a:pt x="52" y="62"/>
                      </a:cubicBezTo>
                      <a:cubicBezTo>
                        <a:pt x="74" y="62"/>
                        <a:pt x="96" y="65"/>
                        <a:pt x="117" y="69"/>
                      </a:cubicBezTo>
                      <a:cubicBezTo>
                        <a:pt x="234" y="95"/>
                        <a:pt x="295" y="204"/>
                        <a:pt x="299" y="211"/>
                      </a:cubicBezTo>
                      <a:cubicBezTo>
                        <a:pt x="673" y="859"/>
                        <a:pt x="673" y="859"/>
                        <a:pt x="673" y="859"/>
                      </a:cubicBezTo>
                      <a:cubicBezTo>
                        <a:pt x="702" y="858"/>
                        <a:pt x="796" y="850"/>
                        <a:pt x="858" y="781"/>
                      </a:cubicBezTo>
                      <a:cubicBezTo>
                        <a:pt x="942" y="688"/>
                        <a:pt x="935" y="568"/>
                        <a:pt x="935" y="562"/>
                      </a:cubicBezTo>
                      <a:close/>
                    </a:path>
                  </a:pathLst>
                </a:custGeom>
                <a:solidFill>
                  <a:srgbClr val="4472C4"/>
                </a:solidFill>
                <a:ln>
                  <a:noFill/>
                </a:ln>
              </p:spPr>
              <p:txBody>
                <a:bodyPr/>
                <a:lstStyle/>
                <a:p>
                  <a:endParaRPr lang="en-US" sz="1600" dirty="0">
                    <a:cs typeface="+mn-ea"/>
                    <a:sym typeface="+mn-lt"/>
                  </a:endParaRPr>
                </a:p>
              </p:txBody>
            </p:sp>
            <p:sp>
              <p:nvSpPr>
                <p:cNvPr id="13" name="Freeform 28"/>
                <p:cNvSpPr/>
                <p:nvPr/>
              </p:nvSpPr>
              <p:spPr bwMode="auto">
                <a:xfrm>
                  <a:off x="1630363" y="1271588"/>
                  <a:ext cx="2444750" cy="4240212"/>
                </a:xfrm>
                <a:custGeom>
                  <a:avLst/>
                  <a:gdLst>
                    <a:gd name="T0" fmla="*/ 2147483646 w 638"/>
                    <a:gd name="T1" fmla="*/ 2147483646 h 1106"/>
                    <a:gd name="T2" fmla="*/ 2147483646 w 638"/>
                    <a:gd name="T3" fmla="*/ 0 h 1106"/>
                    <a:gd name="T4" fmla="*/ 2147483646 w 638"/>
                    <a:gd name="T5" fmla="*/ 2147483646 h 1106"/>
                    <a:gd name="T6" fmla="*/ 0 w 638"/>
                    <a:gd name="T7" fmla="*/ 2147483646 h 1106"/>
                    <a:gd name="T8" fmla="*/ 2147483646 w 638"/>
                    <a:gd name="T9" fmla="*/ 2147483646 h 1106"/>
                    <a:gd name="T10" fmla="*/ 2147483646 w 638"/>
                    <a:gd name="T11" fmla="*/ 2147483646 h 1106"/>
                    <a:gd name="T12" fmla="*/ 2147483646 w 638"/>
                    <a:gd name="T13" fmla="*/ 2147483646 h 1106"/>
                    <a:gd name="T14" fmla="*/ 2147483646 w 638"/>
                    <a:gd name="T15" fmla="*/ 2147483646 h 1106"/>
                    <a:gd name="T16" fmla="*/ 2147483646 w 638"/>
                    <a:gd name="T17" fmla="*/ 2147483646 h 1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8" h="1106">
                      <a:moveTo>
                        <a:pt x="478" y="6"/>
                      </a:moveTo>
                      <a:cubicBezTo>
                        <a:pt x="459" y="2"/>
                        <a:pt x="439" y="0"/>
                        <a:pt x="419" y="0"/>
                      </a:cubicBezTo>
                      <a:cubicBezTo>
                        <a:pt x="326" y="0"/>
                        <a:pt x="255" y="46"/>
                        <a:pt x="250" y="49"/>
                      </a:cubicBezTo>
                      <a:cubicBezTo>
                        <a:pt x="91" y="174"/>
                        <a:pt x="0" y="362"/>
                        <a:pt x="0" y="564"/>
                      </a:cubicBezTo>
                      <a:cubicBezTo>
                        <a:pt x="0" y="785"/>
                        <a:pt x="109" y="986"/>
                        <a:pt x="288" y="1106"/>
                      </a:cubicBezTo>
                      <a:cubicBezTo>
                        <a:pt x="266" y="1079"/>
                        <a:pt x="245" y="1045"/>
                        <a:pt x="232" y="1003"/>
                      </a:cubicBezTo>
                      <a:cubicBezTo>
                        <a:pt x="195" y="889"/>
                        <a:pt x="260" y="781"/>
                        <a:pt x="264" y="774"/>
                      </a:cubicBezTo>
                      <a:cubicBezTo>
                        <a:pt x="638" y="127"/>
                        <a:pt x="638" y="127"/>
                        <a:pt x="638" y="127"/>
                      </a:cubicBezTo>
                      <a:cubicBezTo>
                        <a:pt x="623" y="104"/>
                        <a:pt x="568" y="25"/>
                        <a:pt x="478" y="6"/>
                      </a:cubicBezTo>
                      <a:close/>
                    </a:path>
                  </a:pathLst>
                </a:custGeom>
                <a:solidFill>
                  <a:srgbClr val="033180"/>
                </a:solidFill>
                <a:ln>
                  <a:noFill/>
                </a:ln>
              </p:spPr>
              <p:txBody>
                <a:bodyPr/>
                <a:lstStyle/>
                <a:p>
                  <a:endParaRPr lang="en-US" sz="1600" dirty="0">
                    <a:cs typeface="+mn-ea"/>
                    <a:sym typeface="+mn-lt"/>
                  </a:endParaRPr>
                </a:p>
              </p:txBody>
            </p:sp>
            <p:sp>
              <p:nvSpPr>
                <p:cNvPr id="14" name="Freeform 29"/>
                <p:cNvSpPr/>
                <p:nvPr/>
              </p:nvSpPr>
              <p:spPr bwMode="auto">
                <a:xfrm>
                  <a:off x="2516188" y="3609975"/>
                  <a:ext cx="4122737" cy="2332038"/>
                </a:xfrm>
                <a:custGeom>
                  <a:avLst/>
                  <a:gdLst>
                    <a:gd name="T0" fmla="*/ 2147483646 w 1076"/>
                    <a:gd name="T1" fmla="*/ 2147483646 h 608"/>
                    <a:gd name="T2" fmla="*/ 2147483646 w 1076"/>
                    <a:gd name="T3" fmla="*/ 2147483646 h 608"/>
                    <a:gd name="T4" fmla="*/ 2147483646 w 1076"/>
                    <a:gd name="T5" fmla="*/ 2147483646 h 608"/>
                    <a:gd name="T6" fmla="*/ 2147483646 w 1076"/>
                    <a:gd name="T7" fmla="*/ 2147483646 h 608"/>
                    <a:gd name="T8" fmla="*/ 2147483646 w 1076"/>
                    <a:gd name="T9" fmla="*/ 2147483646 h 608"/>
                    <a:gd name="T10" fmla="*/ 2147483646 w 1076"/>
                    <a:gd name="T11" fmla="*/ 2147483646 h 608"/>
                    <a:gd name="T12" fmla="*/ 2147483646 w 1076"/>
                    <a:gd name="T13" fmla="*/ 2147483646 h 608"/>
                    <a:gd name="T14" fmla="*/ 2147483646 w 1076"/>
                    <a:gd name="T15" fmla="*/ 2147483646 h 608"/>
                    <a:gd name="T16" fmla="*/ 2147483646 w 1076"/>
                    <a:gd name="T17" fmla="*/ 0 h 608"/>
                    <a:gd name="T18" fmla="*/ 2147483646 w 1076"/>
                    <a:gd name="T19" fmla="*/ 2147483646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6" h="608">
                      <a:moveTo>
                        <a:pt x="1015" y="99"/>
                      </a:moveTo>
                      <a:cubicBezTo>
                        <a:pt x="940" y="182"/>
                        <a:pt x="826" y="186"/>
                        <a:pt x="804" y="186"/>
                      </a:cubicBezTo>
                      <a:cubicBezTo>
                        <a:pt x="802" y="186"/>
                        <a:pt x="801" y="186"/>
                        <a:pt x="800" y="186"/>
                      </a:cubicBezTo>
                      <a:cubicBezTo>
                        <a:pt x="53" y="186"/>
                        <a:pt x="53" y="186"/>
                        <a:pt x="53" y="186"/>
                      </a:cubicBezTo>
                      <a:cubicBezTo>
                        <a:pt x="40" y="210"/>
                        <a:pt x="0" y="297"/>
                        <a:pt x="28" y="385"/>
                      </a:cubicBezTo>
                      <a:cubicBezTo>
                        <a:pt x="67" y="506"/>
                        <a:pt x="179" y="561"/>
                        <a:pt x="180" y="561"/>
                      </a:cubicBezTo>
                      <a:cubicBezTo>
                        <a:pt x="181" y="562"/>
                        <a:pt x="181" y="562"/>
                        <a:pt x="181" y="562"/>
                      </a:cubicBezTo>
                      <a:cubicBezTo>
                        <a:pt x="258" y="592"/>
                        <a:pt x="339" y="608"/>
                        <a:pt x="423" y="608"/>
                      </a:cubicBezTo>
                      <a:cubicBezTo>
                        <a:pt x="768" y="608"/>
                        <a:pt x="1052" y="339"/>
                        <a:pt x="1076" y="0"/>
                      </a:cubicBezTo>
                      <a:cubicBezTo>
                        <a:pt x="1063" y="33"/>
                        <a:pt x="1044" y="67"/>
                        <a:pt x="1015" y="99"/>
                      </a:cubicBezTo>
                      <a:close/>
                    </a:path>
                  </a:pathLst>
                </a:custGeom>
                <a:solidFill>
                  <a:srgbClr val="033180"/>
                </a:solidFill>
                <a:ln>
                  <a:noFill/>
                </a:ln>
              </p:spPr>
              <p:txBody>
                <a:bodyPr/>
                <a:lstStyle/>
                <a:p>
                  <a:endParaRPr lang="en-US" sz="1600" dirty="0">
                    <a:cs typeface="+mn-ea"/>
                    <a:sym typeface="+mn-lt"/>
                  </a:endParaRPr>
                </a:p>
              </p:txBody>
            </p:sp>
            <p:sp>
              <p:nvSpPr>
                <p:cNvPr id="15" name="Freeform 41"/>
                <p:cNvSpPr>
                  <a:spLocks noEditPoints="1"/>
                </p:cNvSpPr>
                <p:nvPr/>
              </p:nvSpPr>
              <p:spPr bwMode="auto">
                <a:xfrm>
                  <a:off x="3543300" y="4652963"/>
                  <a:ext cx="1444625" cy="752475"/>
                </a:xfrm>
                <a:custGeom>
                  <a:avLst/>
                  <a:gdLst>
                    <a:gd name="T0" fmla="*/ 2147483646 w 377"/>
                    <a:gd name="T1" fmla="*/ 2147483646 h 196"/>
                    <a:gd name="T2" fmla="*/ 2147483646 w 377"/>
                    <a:gd name="T3" fmla="*/ 2147483646 h 196"/>
                    <a:gd name="T4" fmla="*/ 2147483646 w 377"/>
                    <a:gd name="T5" fmla="*/ 2147483646 h 196"/>
                    <a:gd name="T6" fmla="*/ 2147483646 w 377"/>
                    <a:gd name="T7" fmla="*/ 2147483646 h 196"/>
                    <a:gd name="T8" fmla="*/ 2147483646 w 377"/>
                    <a:gd name="T9" fmla="*/ 2147483646 h 196"/>
                    <a:gd name="T10" fmla="*/ 2147483646 w 377"/>
                    <a:gd name="T11" fmla="*/ 2147483646 h 196"/>
                    <a:gd name="T12" fmla="*/ 2147483646 w 377"/>
                    <a:gd name="T13" fmla="*/ 2147483646 h 196"/>
                    <a:gd name="T14" fmla="*/ 2147483646 w 377"/>
                    <a:gd name="T15" fmla="*/ 2147483646 h 196"/>
                    <a:gd name="T16" fmla="*/ 2147483646 w 377"/>
                    <a:gd name="T17" fmla="*/ 2147483646 h 196"/>
                    <a:gd name="T18" fmla="*/ 2147483646 w 377"/>
                    <a:gd name="T19" fmla="*/ 2147483646 h 196"/>
                    <a:gd name="T20" fmla="*/ 2147483646 w 377"/>
                    <a:gd name="T21" fmla="*/ 2147483646 h 196"/>
                    <a:gd name="T22" fmla="*/ 2147483646 w 377"/>
                    <a:gd name="T23" fmla="*/ 0 h 196"/>
                    <a:gd name="T24" fmla="*/ 2147483646 w 377"/>
                    <a:gd name="T25" fmla="*/ 2147483646 h 196"/>
                    <a:gd name="T26" fmla="*/ 2147483646 w 377"/>
                    <a:gd name="T27" fmla="*/ 2147483646 h 196"/>
                    <a:gd name="T28" fmla="*/ 2147483646 w 377"/>
                    <a:gd name="T29" fmla="*/ 2147483646 h 196"/>
                    <a:gd name="T30" fmla="*/ 2147483646 w 377"/>
                    <a:gd name="T31" fmla="*/ 2147483646 h 196"/>
                    <a:gd name="T32" fmla="*/ 2147483646 w 377"/>
                    <a:gd name="T33" fmla="*/ 2147483646 h 196"/>
                    <a:gd name="T34" fmla="*/ 2147483646 w 377"/>
                    <a:gd name="T35" fmla="*/ 2147483646 h 196"/>
                    <a:gd name="T36" fmla="*/ 2147483646 w 377"/>
                    <a:gd name="T37" fmla="*/ 2147483646 h 196"/>
                    <a:gd name="T38" fmla="*/ 2147483646 w 377"/>
                    <a:gd name="T39" fmla="*/ 2147483646 h 196"/>
                    <a:gd name="T40" fmla="*/ 2147483646 w 377"/>
                    <a:gd name="T41" fmla="*/ 2147483646 h 196"/>
                    <a:gd name="T42" fmla="*/ 2147483646 w 377"/>
                    <a:gd name="T43" fmla="*/ 2147483646 h 196"/>
                    <a:gd name="T44" fmla="*/ 2147483646 w 377"/>
                    <a:gd name="T45" fmla="*/ 2147483646 h 196"/>
                    <a:gd name="T46" fmla="*/ 2147483646 w 377"/>
                    <a:gd name="T47" fmla="*/ 2147483646 h 196"/>
                    <a:gd name="T48" fmla="*/ 2147483646 w 377"/>
                    <a:gd name="T49" fmla="*/ 2147483646 h 196"/>
                    <a:gd name="T50" fmla="*/ 2147483646 w 377"/>
                    <a:gd name="T51" fmla="*/ 2147483646 h 196"/>
                    <a:gd name="T52" fmla="*/ 2147483646 w 377"/>
                    <a:gd name="T53" fmla="*/ 2147483646 h 196"/>
                    <a:gd name="T54" fmla="*/ 2147483646 w 377"/>
                    <a:gd name="T55" fmla="*/ 2147483646 h 196"/>
                    <a:gd name="T56" fmla="*/ 2147483646 w 377"/>
                    <a:gd name="T57" fmla="*/ 2147483646 h 196"/>
                    <a:gd name="T58" fmla="*/ 2147483646 w 377"/>
                    <a:gd name="T59" fmla="*/ 2147483646 h 196"/>
                    <a:gd name="T60" fmla="*/ 2147483646 w 377"/>
                    <a:gd name="T61" fmla="*/ 2147483646 h 196"/>
                    <a:gd name="T62" fmla="*/ 2147483646 w 377"/>
                    <a:gd name="T63" fmla="*/ 2147483646 h 196"/>
                    <a:gd name="T64" fmla="*/ 2147483646 w 377"/>
                    <a:gd name="T65" fmla="*/ 2147483646 h 196"/>
                    <a:gd name="T66" fmla="*/ 2147483646 w 377"/>
                    <a:gd name="T67" fmla="*/ 2147483646 h 196"/>
                    <a:gd name="T68" fmla="*/ 2147483646 w 377"/>
                    <a:gd name="T69" fmla="*/ 2147483646 h 196"/>
                    <a:gd name="T70" fmla="*/ 2147483646 w 377"/>
                    <a:gd name="T71" fmla="*/ 2147483646 h 196"/>
                    <a:gd name="T72" fmla="*/ 2147483646 w 377"/>
                    <a:gd name="T73" fmla="*/ 2147483646 h 196"/>
                    <a:gd name="T74" fmla="*/ 2147483646 w 377"/>
                    <a:gd name="T75" fmla="*/ 2147483646 h 196"/>
                    <a:gd name="T76" fmla="*/ 2147483646 w 377"/>
                    <a:gd name="T77" fmla="*/ 2147483646 h 196"/>
                    <a:gd name="T78" fmla="*/ 2147483646 w 377"/>
                    <a:gd name="T79" fmla="*/ 2147483646 h 196"/>
                    <a:gd name="T80" fmla="*/ 2147483646 w 377"/>
                    <a:gd name="T81" fmla="*/ 2147483646 h 196"/>
                    <a:gd name="T82" fmla="*/ 2147483646 w 377"/>
                    <a:gd name="T83" fmla="*/ 2147483646 h 196"/>
                    <a:gd name="T84" fmla="*/ 2147483646 w 377"/>
                    <a:gd name="T85" fmla="*/ 2147483646 h 196"/>
                    <a:gd name="T86" fmla="*/ 2147483646 w 377"/>
                    <a:gd name="T87" fmla="*/ 2147483646 h 196"/>
                    <a:gd name="T88" fmla="*/ 2147483646 w 377"/>
                    <a:gd name="T89" fmla="*/ 2147483646 h 196"/>
                    <a:gd name="T90" fmla="*/ 2147483646 w 377"/>
                    <a:gd name="T91" fmla="*/ 2147483646 h 196"/>
                    <a:gd name="T92" fmla="*/ 2147483646 w 377"/>
                    <a:gd name="T93" fmla="*/ 2147483646 h 196"/>
                    <a:gd name="T94" fmla="*/ 2147483646 w 377"/>
                    <a:gd name="T95" fmla="*/ 2147483646 h 196"/>
                    <a:gd name="T96" fmla="*/ 2147483646 w 377"/>
                    <a:gd name="T97" fmla="*/ 2147483646 h 196"/>
                    <a:gd name="T98" fmla="*/ 2147483646 w 377"/>
                    <a:gd name="T99" fmla="*/ 2147483646 h 196"/>
                    <a:gd name="T100" fmla="*/ 2147483646 w 377"/>
                    <a:gd name="T101" fmla="*/ 2147483646 h 196"/>
                    <a:gd name="T102" fmla="*/ 2147483646 w 377"/>
                    <a:gd name="T103" fmla="*/ 2147483646 h 196"/>
                    <a:gd name="T104" fmla="*/ 2147483646 w 377"/>
                    <a:gd name="T105" fmla="*/ 2147483646 h 196"/>
                    <a:gd name="T106" fmla="*/ 2147483646 w 377"/>
                    <a:gd name="T107" fmla="*/ 2147483646 h 196"/>
                    <a:gd name="T108" fmla="*/ 2147483646 w 377"/>
                    <a:gd name="T109" fmla="*/ 2147483646 h 196"/>
                    <a:gd name="T110" fmla="*/ 2147483646 w 377"/>
                    <a:gd name="T111" fmla="*/ 2147483646 h 196"/>
                    <a:gd name="T112" fmla="*/ 2147483646 w 377"/>
                    <a:gd name="T113" fmla="*/ 2147483646 h 196"/>
                    <a:gd name="T114" fmla="*/ 2147483646 w 377"/>
                    <a:gd name="T115" fmla="*/ 2147483646 h 196"/>
                    <a:gd name="T116" fmla="*/ 2147483646 w 377"/>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196">
                      <a:moveTo>
                        <a:pt x="272" y="184"/>
                      </a:moveTo>
                      <a:cubicBezTo>
                        <a:pt x="266" y="187"/>
                        <a:pt x="261" y="189"/>
                        <a:pt x="255" y="190"/>
                      </a:cubicBezTo>
                      <a:cubicBezTo>
                        <a:pt x="236" y="194"/>
                        <a:pt x="217" y="195"/>
                        <a:pt x="193" y="196"/>
                      </a:cubicBezTo>
                      <a:cubicBezTo>
                        <a:pt x="169" y="195"/>
                        <a:pt x="150" y="194"/>
                        <a:pt x="131" y="190"/>
                      </a:cubicBezTo>
                      <a:cubicBezTo>
                        <a:pt x="125" y="189"/>
                        <a:pt x="119" y="187"/>
                        <a:pt x="114" y="184"/>
                      </a:cubicBezTo>
                      <a:cubicBezTo>
                        <a:pt x="98" y="177"/>
                        <a:pt x="98" y="163"/>
                        <a:pt x="107" y="154"/>
                      </a:cubicBezTo>
                      <a:cubicBezTo>
                        <a:pt x="117" y="144"/>
                        <a:pt x="129" y="137"/>
                        <a:pt x="142" y="131"/>
                      </a:cubicBezTo>
                      <a:cubicBezTo>
                        <a:pt x="147" y="129"/>
                        <a:pt x="153" y="127"/>
                        <a:pt x="159" y="124"/>
                      </a:cubicBezTo>
                      <a:cubicBezTo>
                        <a:pt x="170" y="120"/>
                        <a:pt x="173" y="109"/>
                        <a:pt x="165" y="101"/>
                      </a:cubicBezTo>
                      <a:cubicBezTo>
                        <a:pt x="149" y="84"/>
                        <a:pt x="142" y="64"/>
                        <a:pt x="143" y="42"/>
                      </a:cubicBezTo>
                      <a:cubicBezTo>
                        <a:pt x="144" y="19"/>
                        <a:pt x="158" y="7"/>
                        <a:pt x="179" y="1"/>
                      </a:cubicBezTo>
                      <a:cubicBezTo>
                        <a:pt x="184" y="0"/>
                        <a:pt x="188" y="0"/>
                        <a:pt x="193" y="0"/>
                      </a:cubicBezTo>
                      <a:cubicBezTo>
                        <a:pt x="197" y="0"/>
                        <a:pt x="202" y="0"/>
                        <a:pt x="206" y="1"/>
                      </a:cubicBezTo>
                      <a:cubicBezTo>
                        <a:pt x="228" y="7"/>
                        <a:pt x="242" y="19"/>
                        <a:pt x="242" y="42"/>
                      </a:cubicBezTo>
                      <a:cubicBezTo>
                        <a:pt x="243" y="64"/>
                        <a:pt x="237" y="85"/>
                        <a:pt x="221" y="101"/>
                      </a:cubicBezTo>
                      <a:cubicBezTo>
                        <a:pt x="213" y="109"/>
                        <a:pt x="216" y="120"/>
                        <a:pt x="227" y="124"/>
                      </a:cubicBezTo>
                      <a:cubicBezTo>
                        <a:pt x="232" y="127"/>
                        <a:pt x="238" y="129"/>
                        <a:pt x="244" y="131"/>
                      </a:cubicBezTo>
                      <a:cubicBezTo>
                        <a:pt x="257" y="137"/>
                        <a:pt x="269" y="144"/>
                        <a:pt x="279" y="154"/>
                      </a:cubicBezTo>
                      <a:cubicBezTo>
                        <a:pt x="285" y="160"/>
                        <a:pt x="288" y="177"/>
                        <a:pt x="272" y="184"/>
                      </a:cubicBezTo>
                      <a:close/>
                      <a:moveTo>
                        <a:pt x="370" y="167"/>
                      </a:moveTo>
                      <a:cubicBezTo>
                        <a:pt x="363" y="160"/>
                        <a:pt x="355" y="155"/>
                        <a:pt x="346" y="151"/>
                      </a:cubicBezTo>
                      <a:cubicBezTo>
                        <a:pt x="342" y="149"/>
                        <a:pt x="338" y="148"/>
                        <a:pt x="334" y="146"/>
                      </a:cubicBezTo>
                      <a:cubicBezTo>
                        <a:pt x="326" y="143"/>
                        <a:pt x="324" y="135"/>
                        <a:pt x="330" y="130"/>
                      </a:cubicBezTo>
                      <a:cubicBezTo>
                        <a:pt x="341" y="118"/>
                        <a:pt x="346" y="104"/>
                        <a:pt x="345" y="89"/>
                      </a:cubicBezTo>
                      <a:cubicBezTo>
                        <a:pt x="344" y="73"/>
                        <a:pt x="335" y="64"/>
                        <a:pt x="320" y="60"/>
                      </a:cubicBezTo>
                      <a:cubicBezTo>
                        <a:pt x="317" y="60"/>
                        <a:pt x="314" y="59"/>
                        <a:pt x="310" y="59"/>
                      </a:cubicBezTo>
                      <a:cubicBezTo>
                        <a:pt x="307" y="59"/>
                        <a:pt x="304" y="60"/>
                        <a:pt x="301" y="60"/>
                      </a:cubicBezTo>
                      <a:cubicBezTo>
                        <a:pt x="286" y="64"/>
                        <a:pt x="277" y="73"/>
                        <a:pt x="276" y="89"/>
                      </a:cubicBezTo>
                      <a:cubicBezTo>
                        <a:pt x="275" y="104"/>
                        <a:pt x="280" y="118"/>
                        <a:pt x="291" y="130"/>
                      </a:cubicBezTo>
                      <a:cubicBezTo>
                        <a:pt x="297" y="135"/>
                        <a:pt x="295" y="143"/>
                        <a:pt x="287" y="146"/>
                      </a:cubicBezTo>
                      <a:cubicBezTo>
                        <a:pt x="287" y="146"/>
                        <a:pt x="286" y="146"/>
                        <a:pt x="286" y="146"/>
                      </a:cubicBezTo>
                      <a:cubicBezTo>
                        <a:pt x="287" y="147"/>
                        <a:pt x="288" y="148"/>
                        <a:pt x="290" y="150"/>
                      </a:cubicBezTo>
                      <a:cubicBezTo>
                        <a:pt x="295" y="155"/>
                        <a:pt x="297" y="163"/>
                        <a:pt x="296" y="171"/>
                      </a:cubicBezTo>
                      <a:cubicBezTo>
                        <a:pt x="294" y="179"/>
                        <a:pt x="289" y="186"/>
                        <a:pt x="280" y="190"/>
                      </a:cubicBezTo>
                      <a:cubicBezTo>
                        <a:pt x="278" y="191"/>
                        <a:pt x="276" y="192"/>
                        <a:pt x="274" y="193"/>
                      </a:cubicBezTo>
                      <a:cubicBezTo>
                        <a:pt x="285" y="195"/>
                        <a:pt x="296" y="195"/>
                        <a:pt x="310" y="196"/>
                      </a:cubicBezTo>
                      <a:cubicBezTo>
                        <a:pt x="327" y="195"/>
                        <a:pt x="341" y="195"/>
                        <a:pt x="354" y="192"/>
                      </a:cubicBezTo>
                      <a:cubicBezTo>
                        <a:pt x="358" y="191"/>
                        <a:pt x="362" y="189"/>
                        <a:pt x="365" y="188"/>
                      </a:cubicBezTo>
                      <a:cubicBezTo>
                        <a:pt x="377" y="182"/>
                        <a:pt x="375" y="171"/>
                        <a:pt x="370" y="167"/>
                      </a:cubicBezTo>
                      <a:close/>
                      <a:moveTo>
                        <a:pt x="88" y="171"/>
                      </a:moveTo>
                      <a:cubicBezTo>
                        <a:pt x="87" y="164"/>
                        <a:pt x="90" y="156"/>
                        <a:pt x="96" y="150"/>
                      </a:cubicBezTo>
                      <a:cubicBezTo>
                        <a:pt x="99" y="147"/>
                        <a:pt x="101" y="145"/>
                        <a:pt x="104" y="143"/>
                      </a:cubicBezTo>
                      <a:cubicBezTo>
                        <a:pt x="102" y="142"/>
                        <a:pt x="101" y="141"/>
                        <a:pt x="99" y="141"/>
                      </a:cubicBezTo>
                      <a:cubicBezTo>
                        <a:pt x="91" y="137"/>
                        <a:pt x="88" y="129"/>
                        <a:pt x="95" y="123"/>
                      </a:cubicBezTo>
                      <a:cubicBezTo>
                        <a:pt x="107" y="110"/>
                        <a:pt x="112" y="95"/>
                        <a:pt x="111" y="78"/>
                      </a:cubicBezTo>
                      <a:cubicBezTo>
                        <a:pt x="111" y="60"/>
                        <a:pt x="100" y="50"/>
                        <a:pt x="84" y="46"/>
                      </a:cubicBezTo>
                      <a:cubicBezTo>
                        <a:pt x="80" y="45"/>
                        <a:pt x="76" y="45"/>
                        <a:pt x="73" y="45"/>
                      </a:cubicBezTo>
                      <a:cubicBezTo>
                        <a:pt x="70" y="45"/>
                        <a:pt x="66" y="45"/>
                        <a:pt x="63" y="46"/>
                      </a:cubicBezTo>
                      <a:cubicBezTo>
                        <a:pt x="46" y="50"/>
                        <a:pt x="36" y="60"/>
                        <a:pt x="35" y="78"/>
                      </a:cubicBezTo>
                      <a:cubicBezTo>
                        <a:pt x="34" y="95"/>
                        <a:pt x="39" y="110"/>
                        <a:pt x="52" y="123"/>
                      </a:cubicBezTo>
                      <a:cubicBezTo>
                        <a:pt x="58" y="129"/>
                        <a:pt x="55" y="137"/>
                        <a:pt x="47" y="141"/>
                      </a:cubicBezTo>
                      <a:cubicBezTo>
                        <a:pt x="43" y="142"/>
                        <a:pt x="38" y="144"/>
                        <a:pt x="34" y="146"/>
                      </a:cubicBezTo>
                      <a:cubicBezTo>
                        <a:pt x="24" y="151"/>
                        <a:pt x="14" y="156"/>
                        <a:pt x="7" y="164"/>
                      </a:cubicBezTo>
                      <a:cubicBezTo>
                        <a:pt x="0" y="171"/>
                        <a:pt x="0" y="181"/>
                        <a:pt x="12" y="187"/>
                      </a:cubicBezTo>
                      <a:cubicBezTo>
                        <a:pt x="16" y="189"/>
                        <a:pt x="21" y="190"/>
                        <a:pt x="25" y="191"/>
                      </a:cubicBezTo>
                      <a:cubicBezTo>
                        <a:pt x="40" y="195"/>
                        <a:pt x="55" y="195"/>
                        <a:pt x="73" y="196"/>
                      </a:cubicBezTo>
                      <a:cubicBezTo>
                        <a:pt x="88" y="195"/>
                        <a:pt x="100" y="195"/>
                        <a:pt x="112" y="193"/>
                      </a:cubicBezTo>
                      <a:cubicBezTo>
                        <a:pt x="110" y="192"/>
                        <a:pt x="107" y="191"/>
                        <a:pt x="105" y="190"/>
                      </a:cubicBezTo>
                      <a:cubicBezTo>
                        <a:pt x="96" y="186"/>
                        <a:pt x="90" y="179"/>
                        <a:pt x="88" y="1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sp>
              <p:nvSpPr>
                <p:cNvPr id="16" name="Freeform 42"/>
                <p:cNvSpPr>
                  <a:spLocks noEditPoints="1"/>
                </p:cNvSpPr>
                <p:nvPr/>
              </p:nvSpPr>
              <p:spPr bwMode="auto">
                <a:xfrm>
                  <a:off x="2163763" y="2333625"/>
                  <a:ext cx="842962" cy="755650"/>
                </a:xfrm>
                <a:custGeom>
                  <a:avLst/>
                  <a:gdLst>
                    <a:gd name="T0" fmla="*/ 2147483646 w 220"/>
                    <a:gd name="T1" fmla="*/ 2147483646 h 197"/>
                    <a:gd name="T2" fmla="*/ 2147483646 w 220"/>
                    <a:gd name="T3" fmla="*/ 2147483646 h 197"/>
                    <a:gd name="T4" fmla="*/ 2147483646 w 220"/>
                    <a:gd name="T5" fmla="*/ 2147483646 h 197"/>
                    <a:gd name="T6" fmla="*/ 2147483646 w 220"/>
                    <a:gd name="T7" fmla="*/ 0 h 197"/>
                    <a:gd name="T8" fmla="*/ 2147483646 w 220"/>
                    <a:gd name="T9" fmla="*/ 2147483646 h 197"/>
                    <a:gd name="T10" fmla="*/ 2147483646 w 220"/>
                    <a:gd name="T11" fmla="*/ 2147483646 h 197"/>
                    <a:gd name="T12" fmla="*/ 2147483646 w 220"/>
                    <a:gd name="T13" fmla="*/ 2147483646 h 197"/>
                    <a:gd name="T14" fmla="*/ 2147483646 w 220"/>
                    <a:gd name="T15" fmla="*/ 2147483646 h 197"/>
                    <a:gd name="T16" fmla="*/ 2147483646 w 220"/>
                    <a:gd name="T17" fmla="*/ 2147483646 h 197"/>
                    <a:gd name="T18" fmla="*/ 2147483646 w 220"/>
                    <a:gd name="T19" fmla="*/ 2147483646 h 197"/>
                    <a:gd name="T20" fmla="*/ 2147483646 w 220"/>
                    <a:gd name="T21" fmla="*/ 2147483646 h 197"/>
                    <a:gd name="T22" fmla="*/ 2147483646 w 220"/>
                    <a:gd name="T23" fmla="*/ 2147483646 h 197"/>
                    <a:gd name="T24" fmla="*/ 2147483646 w 220"/>
                    <a:gd name="T25" fmla="*/ 2147483646 h 197"/>
                    <a:gd name="T26" fmla="*/ 2147483646 w 220"/>
                    <a:gd name="T27" fmla="*/ 2147483646 h 197"/>
                    <a:gd name="T28" fmla="*/ 2147483646 w 220"/>
                    <a:gd name="T29" fmla="*/ 2147483646 h 197"/>
                    <a:gd name="T30" fmla="*/ 2147483646 w 220"/>
                    <a:gd name="T31" fmla="*/ 2147483646 h 197"/>
                    <a:gd name="T32" fmla="*/ 0 w 220"/>
                    <a:gd name="T33" fmla="*/ 2147483646 h 197"/>
                    <a:gd name="T34" fmla="*/ 2147483646 w 220"/>
                    <a:gd name="T35" fmla="*/ 2147483646 h 197"/>
                    <a:gd name="T36" fmla="*/ 2147483646 w 220"/>
                    <a:gd name="T37" fmla="*/ 2147483646 h 197"/>
                    <a:gd name="T38" fmla="*/ 2147483646 w 220"/>
                    <a:gd name="T39" fmla="*/ 2147483646 h 197"/>
                    <a:gd name="T40" fmla="*/ 2147483646 w 220"/>
                    <a:gd name="T41" fmla="*/ 2147483646 h 197"/>
                    <a:gd name="T42" fmla="*/ 0 w 220"/>
                    <a:gd name="T43" fmla="*/ 2147483646 h 197"/>
                    <a:gd name="T44" fmla="*/ 2147483646 w 220"/>
                    <a:gd name="T45" fmla="*/ 2147483646 h 197"/>
                    <a:gd name="T46" fmla="*/ 2147483646 w 220"/>
                    <a:gd name="T47" fmla="*/ 2147483646 h 197"/>
                    <a:gd name="T48" fmla="*/ 2147483646 w 220"/>
                    <a:gd name="T49" fmla="*/ 2147483646 h 197"/>
                    <a:gd name="T50" fmla="*/ 2147483646 w 220"/>
                    <a:gd name="T51" fmla="*/ 2147483646 h 197"/>
                    <a:gd name="T52" fmla="*/ 2147483646 w 220"/>
                    <a:gd name="T53" fmla="*/ 2147483646 h 197"/>
                    <a:gd name="T54" fmla="*/ 2147483646 w 220"/>
                    <a:gd name="T55" fmla="*/ 2147483646 h 197"/>
                    <a:gd name="T56" fmla="*/ 2147483646 w 220"/>
                    <a:gd name="T57" fmla="*/ 2147483646 h 197"/>
                    <a:gd name="T58" fmla="*/ 2147483646 w 220"/>
                    <a:gd name="T59" fmla="*/ 2147483646 h 197"/>
                    <a:gd name="T60" fmla="*/ 2147483646 w 220"/>
                    <a:gd name="T61" fmla="*/ 2147483646 h 197"/>
                    <a:gd name="T62" fmla="*/ 2147483646 w 220"/>
                    <a:gd name="T63" fmla="*/ 2147483646 h 197"/>
                    <a:gd name="T64" fmla="*/ 2147483646 w 220"/>
                    <a:gd name="T65" fmla="*/ 2147483646 h 197"/>
                    <a:gd name="T66" fmla="*/ 2147483646 w 220"/>
                    <a:gd name="T67" fmla="*/ 2147483646 h 197"/>
                    <a:gd name="T68" fmla="*/ 2147483646 w 220"/>
                    <a:gd name="T69" fmla="*/ 2147483646 h 197"/>
                    <a:gd name="T70" fmla="*/ 2147483646 w 220"/>
                    <a:gd name="T71" fmla="*/ 2147483646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197">
                      <a:moveTo>
                        <a:pt x="149" y="26"/>
                      </a:moveTo>
                      <a:cubicBezTo>
                        <a:pt x="136" y="26"/>
                        <a:pt x="136" y="26"/>
                        <a:pt x="136" y="26"/>
                      </a:cubicBezTo>
                      <a:cubicBezTo>
                        <a:pt x="135" y="18"/>
                        <a:pt x="129" y="12"/>
                        <a:pt x="122" y="12"/>
                      </a:cubicBezTo>
                      <a:cubicBezTo>
                        <a:pt x="97" y="12"/>
                        <a:pt x="97" y="12"/>
                        <a:pt x="97" y="12"/>
                      </a:cubicBezTo>
                      <a:cubicBezTo>
                        <a:pt x="90" y="12"/>
                        <a:pt x="84" y="18"/>
                        <a:pt x="83" y="26"/>
                      </a:cubicBezTo>
                      <a:cubicBezTo>
                        <a:pt x="70" y="26"/>
                        <a:pt x="70" y="26"/>
                        <a:pt x="70" y="26"/>
                      </a:cubicBezTo>
                      <a:cubicBezTo>
                        <a:pt x="71" y="11"/>
                        <a:pt x="81" y="0"/>
                        <a:pt x="94" y="0"/>
                      </a:cubicBezTo>
                      <a:cubicBezTo>
                        <a:pt x="125" y="0"/>
                        <a:pt x="125" y="0"/>
                        <a:pt x="125" y="0"/>
                      </a:cubicBezTo>
                      <a:cubicBezTo>
                        <a:pt x="138" y="0"/>
                        <a:pt x="149" y="11"/>
                        <a:pt x="149" y="26"/>
                      </a:cubicBezTo>
                      <a:close/>
                      <a:moveTo>
                        <a:pt x="33" y="110"/>
                      </a:moveTo>
                      <a:cubicBezTo>
                        <a:pt x="89" y="110"/>
                        <a:pt x="89" y="110"/>
                        <a:pt x="89" y="110"/>
                      </a:cubicBezTo>
                      <a:cubicBezTo>
                        <a:pt x="89" y="102"/>
                        <a:pt x="89" y="102"/>
                        <a:pt x="89" y="102"/>
                      </a:cubicBezTo>
                      <a:cubicBezTo>
                        <a:pt x="89" y="96"/>
                        <a:pt x="93" y="91"/>
                        <a:pt x="99" y="91"/>
                      </a:cubicBezTo>
                      <a:cubicBezTo>
                        <a:pt x="120" y="91"/>
                        <a:pt x="120" y="91"/>
                        <a:pt x="120" y="91"/>
                      </a:cubicBezTo>
                      <a:cubicBezTo>
                        <a:pt x="126" y="91"/>
                        <a:pt x="131" y="96"/>
                        <a:pt x="131" y="102"/>
                      </a:cubicBezTo>
                      <a:cubicBezTo>
                        <a:pt x="131" y="110"/>
                        <a:pt x="131" y="110"/>
                        <a:pt x="131" y="110"/>
                      </a:cubicBezTo>
                      <a:cubicBezTo>
                        <a:pt x="186" y="110"/>
                        <a:pt x="186" y="110"/>
                        <a:pt x="186" y="110"/>
                      </a:cubicBezTo>
                      <a:cubicBezTo>
                        <a:pt x="203" y="110"/>
                        <a:pt x="217" y="96"/>
                        <a:pt x="220" y="78"/>
                      </a:cubicBezTo>
                      <a:cubicBezTo>
                        <a:pt x="220" y="61"/>
                        <a:pt x="220" y="61"/>
                        <a:pt x="220" y="61"/>
                      </a:cubicBezTo>
                      <a:cubicBezTo>
                        <a:pt x="220" y="45"/>
                        <a:pt x="208" y="32"/>
                        <a:pt x="194" y="32"/>
                      </a:cubicBezTo>
                      <a:cubicBezTo>
                        <a:pt x="182" y="32"/>
                        <a:pt x="182" y="32"/>
                        <a:pt x="182" y="32"/>
                      </a:cubicBezTo>
                      <a:cubicBezTo>
                        <a:pt x="176" y="32"/>
                        <a:pt x="176" y="32"/>
                        <a:pt x="176" y="32"/>
                      </a:cubicBezTo>
                      <a:cubicBezTo>
                        <a:pt x="167" y="32"/>
                        <a:pt x="167" y="32"/>
                        <a:pt x="167" y="32"/>
                      </a:cubicBezTo>
                      <a:cubicBezTo>
                        <a:pt x="157" y="32"/>
                        <a:pt x="157" y="32"/>
                        <a:pt x="157" y="32"/>
                      </a:cubicBezTo>
                      <a:cubicBezTo>
                        <a:pt x="150" y="32"/>
                        <a:pt x="150" y="32"/>
                        <a:pt x="150" y="32"/>
                      </a:cubicBezTo>
                      <a:cubicBezTo>
                        <a:pt x="135" y="32"/>
                        <a:pt x="135" y="32"/>
                        <a:pt x="135" y="32"/>
                      </a:cubicBezTo>
                      <a:cubicBezTo>
                        <a:pt x="84" y="32"/>
                        <a:pt x="84" y="32"/>
                        <a:pt x="84" y="32"/>
                      </a:cubicBezTo>
                      <a:cubicBezTo>
                        <a:pt x="69" y="32"/>
                        <a:pt x="69" y="32"/>
                        <a:pt x="69" y="32"/>
                      </a:cubicBezTo>
                      <a:cubicBezTo>
                        <a:pt x="51" y="32"/>
                        <a:pt x="51" y="32"/>
                        <a:pt x="51" y="32"/>
                      </a:cubicBezTo>
                      <a:cubicBezTo>
                        <a:pt x="42" y="32"/>
                        <a:pt x="42" y="32"/>
                        <a:pt x="42" y="32"/>
                      </a:cubicBezTo>
                      <a:cubicBezTo>
                        <a:pt x="34" y="32"/>
                        <a:pt x="34" y="32"/>
                        <a:pt x="34" y="32"/>
                      </a:cubicBezTo>
                      <a:cubicBezTo>
                        <a:pt x="25" y="32"/>
                        <a:pt x="25" y="32"/>
                        <a:pt x="25" y="32"/>
                      </a:cubicBezTo>
                      <a:cubicBezTo>
                        <a:pt x="11" y="32"/>
                        <a:pt x="0" y="45"/>
                        <a:pt x="0" y="61"/>
                      </a:cubicBezTo>
                      <a:cubicBezTo>
                        <a:pt x="0" y="78"/>
                        <a:pt x="0" y="78"/>
                        <a:pt x="0" y="78"/>
                      </a:cubicBezTo>
                      <a:cubicBezTo>
                        <a:pt x="3" y="96"/>
                        <a:pt x="16" y="110"/>
                        <a:pt x="33" y="110"/>
                      </a:cubicBezTo>
                      <a:close/>
                      <a:moveTo>
                        <a:pt x="186" y="119"/>
                      </a:moveTo>
                      <a:cubicBezTo>
                        <a:pt x="131" y="119"/>
                        <a:pt x="131" y="119"/>
                        <a:pt x="131" y="119"/>
                      </a:cubicBezTo>
                      <a:cubicBezTo>
                        <a:pt x="131" y="127"/>
                        <a:pt x="131" y="127"/>
                        <a:pt x="131" y="127"/>
                      </a:cubicBezTo>
                      <a:cubicBezTo>
                        <a:pt x="131" y="133"/>
                        <a:pt x="126" y="137"/>
                        <a:pt x="120" y="137"/>
                      </a:cubicBezTo>
                      <a:cubicBezTo>
                        <a:pt x="99" y="137"/>
                        <a:pt x="99" y="137"/>
                        <a:pt x="99" y="137"/>
                      </a:cubicBezTo>
                      <a:cubicBezTo>
                        <a:pt x="93" y="137"/>
                        <a:pt x="89" y="133"/>
                        <a:pt x="89" y="127"/>
                      </a:cubicBezTo>
                      <a:cubicBezTo>
                        <a:pt x="89" y="119"/>
                        <a:pt x="89" y="119"/>
                        <a:pt x="89" y="119"/>
                      </a:cubicBezTo>
                      <a:cubicBezTo>
                        <a:pt x="33" y="119"/>
                        <a:pt x="33" y="119"/>
                        <a:pt x="33" y="119"/>
                      </a:cubicBezTo>
                      <a:cubicBezTo>
                        <a:pt x="19" y="119"/>
                        <a:pt x="7" y="111"/>
                        <a:pt x="0" y="100"/>
                      </a:cubicBezTo>
                      <a:cubicBezTo>
                        <a:pt x="0" y="168"/>
                        <a:pt x="0" y="168"/>
                        <a:pt x="0" y="168"/>
                      </a:cubicBezTo>
                      <a:cubicBezTo>
                        <a:pt x="0" y="184"/>
                        <a:pt x="11" y="197"/>
                        <a:pt x="25" y="197"/>
                      </a:cubicBezTo>
                      <a:cubicBezTo>
                        <a:pt x="34" y="197"/>
                        <a:pt x="34" y="197"/>
                        <a:pt x="34" y="197"/>
                      </a:cubicBezTo>
                      <a:cubicBezTo>
                        <a:pt x="42" y="197"/>
                        <a:pt x="42" y="197"/>
                        <a:pt x="42" y="197"/>
                      </a:cubicBezTo>
                      <a:cubicBezTo>
                        <a:pt x="51" y="197"/>
                        <a:pt x="51" y="197"/>
                        <a:pt x="51" y="197"/>
                      </a:cubicBezTo>
                      <a:cubicBezTo>
                        <a:pt x="167" y="197"/>
                        <a:pt x="167" y="197"/>
                        <a:pt x="167" y="197"/>
                      </a:cubicBezTo>
                      <a:cubicBezTo>
                        <a:pt x="176" y="197"/>
                        <a:pt x="176" y="197"/>
                        <a:pt x="176" y="197"/>
                      </a:cubicBezTo>
                      <a:cubicBezTo>
                        <a:pt x="182" y="197"/>
                        <a:pt x="182" y="197"/>
                        <a:pt x="182" y="197"/>
                      </a:cubicBezTo>
                      <a:cubicBezTo>
                        <a:pt x="194" y="197"/>
                        <a:pt x="194" y="197"/>
                        <a:pt x="194" y="197"/>
                      </a:cubicBezTo>
                      <a:cubicBezTo>
                        <a:pt x="208" y="197"/>
                        <a:pt x="220" y="184"/>
                        <a:pt x="220" y="168"/>
                      </a:cubicBezTo>
                      <a:cubicBezTo>
                        <a:pt x="220" y="100"/>
                        <a:pt x="220" y="100"/>
                        <a:pt x="220" y="100"/>
                      </a:cubicBezTo>
                      <a:cubicBezTo>
                        <a:pt x="212" y="111"/>
                        <a:pt x="200" y="119"/>
                        <a:pt x="186" y="119"/>
                      </a:cubicBezTo>
                      <a:close/>
                      <a:moveTo>
                        <a:pt x="120" y="99"/>
                      </a:moveTo>
                      <a:cubicBezTo>
                        <a:pt x="99" y="99"/>
                        <a:pt x="99" y="99"/>
                        <a:pt x="99" y="99"/>
                      </a:cubicBezTo>
                      <a:cubicBezTo>
                        <a:pt x="97" y="99"/>
                        <a:pt x="96" y="101"/>
                        <a:pt x="96" y="103"/>
                      </a:cubicBezTo>
                      <a:cubicBezTo>
                        <a:pt x="96" y="108"/>
                        <a:pt x="96" y="108"/>
                        <a:pt x="96" y="108"/>
                      </a:cubicBezTo>
                      <a:cubicBezTo>
                        <a:pt x="96" y="111"/>
                        <a:pt x="96" y="111"/>
                        <a:pt x="96" y="111"/>
                      </a:cubicBezTo>
                      <a:cubicBezTo>
                        <a:pt x="96" y="118"/>
                        <a:pt x="96" y="118"/>
                        <a:pt x="96" y="118"/>
                      </a:cubicBezTo>
                      <a:cubicBezTo>
                        <a:pt x="96" y="120"/>
                        <a:pt x="96" y="120"/>
                        <a:pt x="96" y="120"/>
                      </a:cubicBezTo>
                      <a:cubicBezTo>
                        <a:pt x="96" y="126"/>
                        <a:pt x="96" y="126"/>
                        <a:pt x="96" y="126"/>
                      </a:cubicBezTo>
                      <a:cubicBezTo>
                        <a:pt x="96" y="128"/>
                        <a:pt x="97" y="130"/>
                        <a:pt x="99" y="130"/>
                      </a:cubicBezTo>
                      <a:cubicBezTo>
                        <a:pt x="120" y="130"/>
                        <a:pt x="120" y="130"/>
                        <a:pt x="120" y="130"/>
                      </a:cubicBezTo>
                      <a:cubicBezTo>
                        <a:pt x="122" y="130"/>
                        <a:pt x="124" y="128"/>
                        <a:pt x="124" y="126"/>
                      </a:cubicBezTo>
                      <a:cubicBezTo>
                        <a:pt x="124" y="120"/>
                        <a:pt x="124" y="120"/>
                        <a:pt x="124" y="120"/>
                      </a:cubicBezTo>
                      <a:cubicBezTo>
                        <a:pt x="124" y="118"/>
                        <a:pt x="124" y="118"/>
                        <a:pt x="124" y="118"/>
                      </a:cubicBezTo>
                      <a:cubicBezTo>
                        <a:pt x="124" y="111"/>
                        <a:pt x="124" y="111"/>
                        <a:pt x="124" y="111"/>
                      </a:cubicBezTo>
                      <a:cubicBezTo>
                        <a:pt x="124" y="108"/>
                        <a:pt x="124" y="108"/>
                        <a:pt x="124" y="108"/>
                      </a:cubicBezTo>
                      <a:cubicBezTo>
                        <a:pt x="124" y="103"/>
                        <a:pt x="124" y="103"/>
                        <a:pt x="124" y="103"/>
                      </a:cubicBezTo>
                      <a:cubicBezTo>
                        <a:pt x="124" y="101"/>
                        <a:pt x="122" y="99"/>
                        <a:pt x="120"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sp>
              <p:nvSpPr>
                <p:cNvPr id="17" name="Freeform 43"/>
                <p:cNvSpPr>
                  <a:spLocks noEditPoints="1"/>
                </p:cNvSpPr>
                <p:nvPr/>
              </p:nvSpPr>
              <p:spPr bwMode="auto">
                <a:xfrm>
                  <a:off x="5080000" y="1965325"/>
                  <a:ext cx="827088" cy="828675"/>
                </a:xfrm>
                <a:custGeom>
                  <a:avLst/>
                  <a:gdLst>
                    <a:gd name="T0" fmla="*/ 2147483646 w 216"/>
                    <a:gd name="T1" fmla="*/ 2147483646 h 216"/>
                    <a:gd name="T2" fmla="*/ 2147483646 w 216"/>
                    <a:gd name="T3" fmla="*/ 2147483646 h 216"/>
                    <a:gd name="T4" fmla="*/ 2147483646 w 216"/>
                    <a:gd name="T5" fmla="*/ 2147483646 h 216"/>
                    <a:gd name="T6" fmla="*/ 0 w 216"/>
                    <a:gd name="T7" fmla="*/ 2147483646 h 216"/>
                    <a:gd name="T8" fmla="*/ 2147483646 w 216"/>
                    <a:gd name="T9" fmla="*/ 2147483646 h 216"/>
                    <a:gd name="T10" fmla="*/ 2147483646 w 216"/>
                    <a:gd name="T11" fmla="*/ 2147483646 h 216"/>
                    <a:gd name="T12" fmla="*/ 2147483646 w 216"/>
                    <a:gd name="T13" fmla="*/ 0 h 216"/>
                    <a:gd name="T14" fmla="*/ 2147483646 w 216"/>
                    <a:gd name="T15" fmla="*/ 2147483646 h 216"/>
                    <a:gd name="T16" fmla="*/ 2147483646 w 216"/>
                    <a:gd name="T17" fmla="*/ 2147483646 h 216"/>
                    <a:gd name="T18" fmla="*/ 2147483646 w 21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16">
                      <a:moveTo>
                        <a:pt x="101" y="114"/>
                      </a:moveTo>
                      <a:cubicBezTo>
                        <a:pt x="203" y="114"/>
                        <a:pt x="203" y="114"/>
                        <a:pt x="203" y="114"/>
                      </a:cubicBezTo>
                      <a:cubicBezTo>
                        <a:pt x="203" y="170"/>
                        <a:pt x="158" y="216"/>
                        <a:pt x="101" y="216"/>
                      </a:cubicBezTo>
                      <a:cubicBezTo>
                        <a:pt x="45" y="216"/>
                        <a:pt x="0" y="170"/>
                        <a:pt x="0" y="114"/>
                      </a:cubicBezTo>
                      <a:cubicBezTo>
                        <a:pt x="0" y="58"/>
                        <a:pt x="45" y="12"/>
                        <a:pt x="101" y="12"/>
                      </a:cubicBezTo>
                      <a:lnTo>
                        <a:pt x="101" y="114"/>
                      </a:lnTo>
                      <a:close/>
                      <a:moveTo>
                        <a:pt x="114" y="0"/>
                      </a:moveTo>
                      <a:cubicBezTo>
                        <a:pt x="114" y="101"/>
                        <a:pt x="114" y="101"/>
                        <a:pt x="114" y="101"/>
                      </a:cubicBezTo>
                      <a:cubicBezTo>
                        <a:pt x="216" y="101"/>
                        <a:pt x="216" y="101"/>
                        <a:pt x="216" y="101"/>
                      </a:cubicBezTo>
                      <a:cubicBezTo>
                        <a:pt x="216" y="45"/>
                        <a:pt x="170" y="0"/>
                        <a:pt x="1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600" dirty="0">
                    <a:cs typeface="+mn-ea"/>
                    <a:sym typeface="+mn-lt"/>
                  </a:endParaRPr>
                </a:p>
              </p:txBody>
            </p:sp>
          </p:grpSp>
        </p:grpSp>
        <p:sp>
          <p:nvSpPr>
            <p:cNvPr id="2" name="弧形 1"/>
            <p:cNvSpPr/>
            <p:nvPr/>
          </p:nvSpPr>
          <p:spPr>
            <a:xfrm rot="2700000">
              <a:off x="3997" y="3340"/>
              <a:ext cx="5107" cy="5484"/>
            </a:xfrm>
            <a:prstGeom prst="arc">
              <a:avLst>
                <a:gd name="adj1" fmla="val 16011229"/>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4" name="圆角矩形 3"/>
          <p:cNvSpPr/>
          <p:nvPr/>
        </p:nvSpPr>
        <p:spPr>
          <a:xfrm>
            <a:off x="6182360" y="1348740"/>
            <a:ext cx="5398135" cy="1762125"/>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圆角矩形 32"/>
          <p:cNvSpPr/>
          <p:nvPr/>
        </p:nvSpPr>
        <p:spPr>
          <a:xfrm>
            <a:off x="6182360" y="3898265"/>
            <a:ext cx="5398135" cy="176212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6587490" y="1404620"/>
            <a:ext cx="4588510" cy="1322070"/>
          </a:xfrm>
          <a:prstGeom prst="rect">
            <a:avLst/>
          </a:prstGeom>
          <a:noFill/>
        </p:spPr>
        <p:txBody>
          <a:bodyPr wrap="square" rtlCol="0">
            <a:spAutoFit/>
          </a:bodyPr>
          <a:p>
            <a:pPr fontAlgn="auto">
              <a:lnSpc>
                <a:spcPct val="200000"/>
              </a:lnSpc>
            </a:pP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果蔬：果蔬应选择有代表性样品，对于数量过少、或明细腐烂的</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不予检测</a:t>
            </a:r>
            <a:endPar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34"/>
          <p:cNvSpPr txBox="1"/>
          <p:nvPr/>
        </p:nvSpPr>
        <p:spPr>
          <a:xfrm>
            <a:off x="6587490" y="3965575"/>
            <a:ext cx="4858385" cy="1476375"/>
          </a:xfrm>
          <a:prstGeom prst="rect">
            <a:avLst/>
          </a:prstGeom>
          <a:noFill/>
        </p:spPr>
        <p:txBody>
          <a:bodyPr wrap="square" rtlCol="0">
            <a:spAutoFit/>
          </a:bodyPr>
          <a:p>
            <a:pPr fontAlgn="auto">
              <a:lnSpc>
                <a:spcPct val="150000"/>
              </a:lnSpc>
            </a:pP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鱼肉：去头、 骨、 内脏， 取背肌肉，其他部位不具代表性，鱼皮等可食部分绞碎混合均匀</a:t>
            </a:r>
            <a:endPar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85140" y="3376930"/>
            <a:ext cx="1617980" cy="1198880"/>
          </a:xfrm>
          <a:prstGeom prst="rect">
            <a:avLst/>
          </a:prstGeom>
        </p:spPr>
        <p:txBody>
          <a:bodyPr wrap="square">
            <a:spAutoFit/>
          </a:bodyPr>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快检方法的检测限低于食品安全标准的要求</a:t>
            </a:r>
            <a:endParaRPr lang="zh-CN" altLang="en-US" sz="1600" dirty="0">
              <a:solidFill>
                <a:srgbClr val="385D8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7" name="组合 16"/>
          <p:cNvGrpSpPr/>
          <p:nvPr/>
        </p:nvGrpSpPr>
        <p:grpSpPr>
          <a:xfrm>
            <a:off x="595630" y="1856740"/>
            <a:ext cx="1662430" cy="1225550"/>
            <a:chOff x="1352" y="2761"/>
            <a:chExt cx="2618" cy="1930"/>
          </a:xfrm>
          <a:solidFill>
            <a:srgbClr val="033180"/>
          </a:solidFill>
        </p:grpSpPr>
        <p:sp>
          <p:nvSpPr>
            <p:cNvPr id="11" name="Freeform 24"/>
            <p:cNvSpPr/>
            <p:nvPr/>
          </p:nvSpPr>
          <p:spPr bwMode="auto">
            <a:xfrm rot="5400000">
              <a:off x="1696" y="2417"/>
              <a:ext cx="1930" cy="261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grpFill/>
            <a:ln w="19050" cap="flat" cmpd="sng">
              <a:noFill/>
              <a:prstDash val="solid"/>
              <a:round/>
              <a:headEnd type="none" w="med" len="med"/>
              <a:tailEnd type="none" w="med" len="med"/>
            </a:ln>
            <a:effectLst/>
          </p:spPr>
          <p:txBody>
            <a:bodyPr/>
            <a:p>
              <a:pPr marL="0" marR="0" lvl="0" indent="0" algn="just" defTabSz="914400" eaLnBrk="1" fontAlgn="base" latinLnBrk="0" hangingPunct="1">
                <a:lnSpc>
                  <a:spcPct val="120000"/>
                </a:lnSpc>
                <a:spcBef>
                  <a:spcPct val="0"/>
                </a:spcBef>
                <a:spcAft>
                  <a:spcPct val="0"/>
                </a:spcAft>
                <a:buClrTx/>
                <a:buSzTx/>
                <a:buFontTx/>
                <a:buNone/>
                <a:defRPr/>
              </a:pPr>
              <a:endParaRPr kumimoji="0" lang="da-DK" sz="800" b="0" i="0" u="none" strike="noStrike" kern="0" cap="none" spc="0" normalizeH="0" baseline="0" noProof="0" dirty="0">
                <a:ln>
                  <a:noFill/>
                </a:ln>
                <a:solidFill>
                  <a:prstClr val="black">
                    <a:lumMod val="95000"/>
                    <a:lumOff val="5000"/>
                  </a:prstClr>
                </a:solidFill>
                <a:effectLst/>
                <a:uLnTx/>
                <a:uFillTx/>
                <a:cs typeface="+mn-ea"/>
                <a:sym typeface="+mn-lt"/>
              </a:endParaRPr>
            </a:p>
          </p:txBody>
        </p:sp>
        <p:sp>
          <p:nvSpPr>
            <p:cNvPr id="2" name="文本框 1"/>
            <p:cNvSpPr txBox="1"/>
            <p:nvPr/>
          </p:nvSpPr>
          <p:spPr>
            <a:xfrm>
              <a:off x="1943" y="2980"/>
              <a:ext cx="1247" cy="725"/>
            </a:xfrm>
            <a:prstGeom prst="rect">
              <a:avLst/>
            </a:prstGeom>
            <a:grpFill/>
          </p:spPr>
          <p:txBody>
            <a:bodyPr wrap="square" rtlCol="0">
              <a:spAutoFit/>
            </a:bodyPr>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①</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3190875" y="1419860"/>
            <a:ext cx="1225550" cy="1662430"/>
            <a:chOff x="5813" y="2197"/>
            <a:chExt cx="1930" cy="2618"/>
          </a:xfrm>
          <a:solidFill>
            <a:srgbClr val="033180"/>
          </a:solidFill>
        </p:grpSpPr>
        <p:sp>
          <p:nvSpPr>
            <p:cNvPr id="12" name="Freeform 24"/>
            <p:cNvSpPr/>
            <p:nvPr/>
          </p:nvSpPr>
          <p:spPr bwMode="auto">
            <a:xfrm>
              <a:off x="5813" y="2197"/>
              <a:ext cx="1930" cy="261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grpFill/>
            <a:ln w="19050" cap="flat" cmpd="sng">
              <a:noFill/>
              <a:prstDash val="solid"/>
              <a:round/>
              <a:headEnd type="none" w="med" len="med"/>
              <a:tailEnd type="none" w="med" len="med"/>
            </a:ln>
            <a:effectLst/>
          </p:spPr>
          <p:txBody>
            <a:bodyPr/>
            <a:p>
              <a:pPr marL="0" marR="0" lvl="0" indent="0" algn="just" defTabSz="914400" eaLnBrk="1" fontAlgn="base" latinLnBrk="0" hangingPunct="1">
                <a:lnSpc>
                  <a:spcPct val="120000"/>
                </a:lnSpc>
                <a:spcBef>
                  <a:spcPct val="0"/>
                </a:spcBef>
                <a:spcAft>
                  <a:spcPct val="0"/>
                </a:spcAft>
                <a:buClrTx/>
                <a:buSzTx/>
                <a:buFontTx/>
                <a:buNone/>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14" name="文本框 13"/>
            <p:cNvSpPr txBox="1"/>
            <p:nvPr/>
          </p:nvSpPr>
          <p:spPr>
            <a:xfrm>
              <a:off x="6455" y="2980"/>
              <a:ext cx="1020" cy="725"/>
            </a:xfrm>
            <a:prstGeom prst="rect">
              <a:avLst/>
            </a:prstGeom>
            <a:grpFill/>
          </p:spPr>
          <p:txBody>
            <a:bodyPr wrap="square" rtlCol="0">
              <a:spAutoFit/>
            </a:bodyPr>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②</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
          <p:cNvGrpSpPr/>
          <p:nvPr/>
        </p:nvGrpSpPr>
        <p:grpSpPr>
          <a:xfrm>
            <a:off x="5349240" y="1856740"/>
            <a:ext cx="1662430" cy="1225550"/>
            <a:chOff x="10579" y="2885"/>
            <a:chExt cx="2618" cy="1930"/>
          </a:xfrm>
          <a:solidFill>
            <a:srgbClr val="033180"/>
          </a:solidFill>
        </p:grpSpPr>
        <p:sp>
          <p:nvSpPr>
            <p:cNvPr id="13" name="Freeform 24"/>
            <p:cNvSpPr/>
            <p:nvPr/>
          </p:nvSpPr>
          <p:spPr bwMode="auto">
            <a:xfrm rot="5400000" flipV="1">
              <a:off x="10923" y="2541"/>
              <a:ext cx="1930" cy="261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grpFill/>
            <a:ln w="19050" cap="flat" cmpd="sng">
              <a:noFill/>
              <a:prstDash val="solid"/>
              <a:round/>
              <a:headEnd type="none" w="med" len="med"/>
              <a:tailEnd type="none" w="med" len="med"/>
            </a:ln>
            <a:effectLst/>
          </p:spPr>
          <p:txBody>
            <a:bodyPr/>
            <a:p>
              <a:pPr marL="0" marR="0" lvl="0" indent="0" algn="just" defTabSz="914400" eaLnBrk="1" fontAlgn="base" latinLnBrk="0" hangingPunct="1">
                <a:lnSpc>
                  <a:spcPct val="120000"/>
                </a:lnSpc>
                <a:spcBef>
                  <a:spcPct val="0"/>
                </a:spcBef>
                <a:spcAft>
                  <a:spcPct val="0"/>
                </a:spcAft>
                <a:buClrTx/>
                <a:buSzTx/>
                <a:buFontTx/>
                <a:buNone/>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15" name="文本框 14"/>
            <p:cNvSpPr txBox="1"/>
            <p:nvPr/>
          </p:nvSpPr>
          <p:spPr>
            <a:xfrm>
              <a:off x="11803" y="3094"/>
              <a:ext cx="1247" cy="725"/>
            </a:xfrm>
            <a:prstGeom prst="rect">
              <a:avLst/>
            </a:prstGeom>
            <a:grpFill/>
          </p:spPr>
          <p:txBody>
            <a:bodyPr wrap="square" rtlCol="0">
              <a:spAutoFit/>
            </a:bodyPr>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③</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7944485" y="1419860"/>
            <a:ext cx="1225550" cy="1662430"/>
            <a:chOff x="14392" y="2417"/>
            <a:chExt cx="1930" cy="2618"/>
          </a:xfrm>
          <a:solidFill>
            <a:srgbClr val="033180"/>
          </a:solidFill>
        </p:grpSpPr>
        <p:sp>
          <p:nvSpPr>
            <p:cNvPr id="8" name="Freeform 24"/>
            <p:cNvSpPr/>
            <p:nvPr/>
          </p:nvSpPr>
          <p:spPr bwMode="auto">
            <a:xfrm>
              <a:off x="14392" y="2417"/>
              <a:ext cx="1930" cy="261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grpFill/>
            <a:ln w="19050" cap="flat" cmpd="sng">
              <a:noFill/>
              <a:prstDash val="solid"/>
              <a:round/>
              <a:headEnd type="none" w="med" len="med"/>
              <a:tailEnd type="none" w="med" len="med"/>
            </a:ln>
            <a:effectLst/>
          </p:spPr>
          <p:txBody>
            <a:bodyPr/>
            <a:p>
              <a:pPr marL="0" marR="0" lvl="0" indent="0" algn="just" defTabSz="914400" eaLnBrk="1" fontAlgn="base" latinLnBrk="0" hangingPunct="1">
                <a:lnSpc>
                  <a:spcPct val="120000"/>
                </a:lnSpc>
                <a:spcBef>
                  <a:spcPct val="0"/>
                </a:spcBef>
                <a:spcAft>
                  <a:spcPct val="0"/>
                </a:spcAft>
                <a:buClrTx/>
                <a:buSzTx/>
                <a:buFontTx/>
                <a:buNone/>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9" name="文本框 8"/>
            <p:cNvSpPr txBox="1"/>
            <p:nvPr/>
          </p:nvSpPr>
          <p:spPr>
            <a:xfrm>
              <a:off x="14972" y="3144"/>
              <a:ext cx="1350" cy="725"/>
            </a:xfrm>
            <a:prstGeom prst="rect">
              <a:avLst/>
            </a:prstGeom>
            <a:grpFill/>
          </p:spPr>
          <p:txBody>
            <a:bodyPr wrap="square" rtlCol="0">
              <a:spAutoFit/>
            </a:bodyPr>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④</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10102850" y="1856740"/>
            <a:ext cx="1662430" cy="1225550"/>
            <a:chOff x="16842" y="2885"/>
            <a:chExt cx="2618" cy="1930"/>
          </a:xfrm>
          <a:solidFill>
            <a:srgbClr val="033180"/>
          </a:solidFill>
        </p:grpSpPr>
        <p:sp>
          <p:nvSpPr>
            <p:cNvPr id="27" name="Freeform 24"/>
            <p:cNvSpPr/>
            <p:nvPr/>
          </p:nvSpPr>
          <p:spPr bwMode="auto">
            <a:xfrm rot="5400000">
              <a:off x="17186" y="2541"/>
              <a:ext cx="1930" cy="261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grpFill/>
            <a:ln w="19050" cap="flat" cmpd="sng">
              <a:noFill/>
              <a:prstDash val="solid"/>
              <a:round/>
              <a:headEnd type="none" w="med" len="med"/>
              <a:tailEnd type="none" w="med" len="med"/>
            </a:ln>
            <a:effectLst/>
          </p:spPr>
          <p:txBody>
            <a:bodyPr/>
            <a:p>
              <a:pPr marL="0" marR="0" lvl="0" indent="0" algn="just" defTabSz="914400" eaLnBrk="1" fontAlgn="base" latinLnBrk="0" hangingPunct="1">
                <a:lnSpc>
                  <a:spcPct val="120000"/>
                </a:lnSpc>
                <a:spcBef>
                  <a:spcPct val="0"/>
                </a:spcBef>
                <a:spcAft>
                  <a:spcPct val="0"/>
                </a:spcAft>
                <a:buClrTx/>
                <a:buSzTx/>
                <a:buFontTx/>
                <a:buNone/>
                <a:defRPr/>
              </a:pPr>
              <a:endParaRPr kumimoji="0" lang="da-DK" sz="800" b="0" i="0" u="none" strike="noStrike" kern="0" cap="none" spc="0" normalizeH="0" baseline="0" noProof="0" dirty="0">
                <a:ln>
                  <a:noFill/>
                </a:ln>
                <a:solidFill>
                  <a:prstClr val="black">
                    <a:lumMod val="95000"/>
                    <a:lumOff val="5000"/>
                  </a:prstClr>
                </a:solidFill>
                <a:effectLst/>
                <a:uLnTx/>
                <a:uFillTx/>
                <a:cs typeface="+mn-ea"/>
                <a:sym typeface="+mn-lt"/>
              </a:endParaRPr>
            </a:p>
          </p:txBody>
        </p:sp>
        <p:sp>
          <p:nvSpPr>
            <p:cNvPr id="28" name="文本框 27"/>
            <p:cNvSpPr txBox="1"/>
            <p:nvPr/>
          </p:nvSpPr>
          <p:spPr>
            <a:xfrm>
              <a:off x="17433" y="3104"/>
              <a:ext cx="1247" cy="725"/>
            </a:xfrm>
            <a:prstGeom prst="rect">
              <a:avLst/>
            </a:prstGeom>
            <a:grp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cs typeface="+mn-ea"/>
                  <a:sym typeface="+mn-lt"/>
                </a:rPr>
                <a:t>⑤</a:t>
              </a:r>
              <a:endParaRPr lang="zh-CN" altLang="en-US" sz="2400" b="1" dirty="0">
                <a:solidFill>
                  <a:schemeClr val="bg1"/>
                </a:solidFill>
                <a:latin typeface="宋体" panose="02010600030101010101" pitchFamily="2" charset="-122"/>
                <a:ea typeface="宋体" panose="02010600030101010101" pitchFamily="2" charset="-122"/>
                <a:cs typeface="+mn-ea"/>
                <a:sym typeface="+mn-lt"/>
              </a:endParaRPr>
            </a:p>
          </p:txBody>
        </p:sp>
      </p:grpSp>
      <p:sp>
        <p:nvSpPr>
          <p:cNvPr id="32" name="矩形 31"/>
          <p:cNvSpPr/>
          <p:nvPr/>
        </p:nvSpPr>
        <p:spPr>
          <a:xfrm>
            <a:off x="3335655" y="3376930"/>
            <a:ext cx="1173480" cy="829945"/>
          </a:xfrm>
          <a:prstGeom prst="rect">
            <a:avLst/>
          </a:prstGeom>
        </p:spPr>
        <p:txBody>
          <a:bodyPr wrap="square">
            <a:spAutoFit/>
          </a:bodyPr>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样品基质本底干扰</a:t>
            </a:r>
            <a:endParaRPr lang="zh-CN" altLang="en-US" sz="1600" dirty="0">
              <a:solidFill>
                <a:srgbClr val="385D8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nvSpPr>
        <p:spPr>
          <a:xfrm>
            <a:off x="5574030" y="3376930"/>
            <a:ext cx="1670685" cy="1938020"/>
          </a:xfrm>
          <a:prstGeom prst="rect">
            <a:avLst/>
          </a:prstGeom>
        </p:spPr>
        <p:txBody>
          <a:bodyPr wrap="square">
            <a:spAutoFit/>
          </a:bodyPr>
          <a:p>
            <a:pPr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样品中含有与目标待测物化学性质接近、结构类似或者具有相同官能团的化合物</a:t>
            </a:r>
            <a:endParaRPr lang="zh-CN" altLang="en-US" sz="1600" dirty="0">
              <a:solidFill>
                <a:srgbClr val="385D8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矩形 33"/>
          <p:cNvSpPr/>
          <p:nvPr/>
        </p:nvSpPr>
        <p:spPr>
          <a:xfrm>
            <a:off x="9975850" y="3376930"/>
            <a:ext cx="1612265" cy="2306955"/>
          </a:xfrm>
          <a:prstGeom prst="rect">
            <a:avLst/>
          </a:prstGeom>
        </p:spPr>
        <p:txBody>
          <a:bodyPr wrap="square">
            <a:spAutoFit/>
          </a:bodyPr>
          <a:p>
            <a:pPr algn="just"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样品在采样(如</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lt"/>
              </a:rPr>
              <a:t>抽检使用的工具、容器、和检测用具交叉污染）</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、流转、储存过程中被污染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矩形 34"/>
          <p:cNvSpPr/>
          <p:nvPr/>
        </p:nvSpPr>
        <p:spPr>
          <a:xfrm>
            <a:off x="7862570" y="3376930"/>
            <a:ext cx="1551305" cy="1568450"/>
          </a:xfrm>
          <a:prstGeom prst="rect">
            <a:avLst/>
          </a:prstGeom>
        </p:spPr>
        <p:txBody>
          <a:bodyPr wrap="square">
            <a:spAutoFit/>
          </a:bodyPr>
          <a:p>
            <a:pPr algn="just" fontAlgn="auto">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试剂等在储存、使用过程中性质变化或者被污染</a:t>
            </a:r>
            <a:endParaRPr lang="zh-CN" altLang="en-US" sz="1600" dirty="0">
              <a:solidFill>
                <a:srgbClr val="385D8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nvGrpSpPr>
        <p:grpSpPr>
          <a:xfrm>
            <a:off x="394033" y="357904"/>
            <a:ext cx="5732145" cy="475615"/>
            <a:chOff x="343866" y="346940"/>
            <a:chExt cx="6001694" cy="497980"/>
          </a:xfrm>
        </p:grpSpPr>
        <p:grpSp>
          <p:nvGrpSpPr>
            <p:cNvPr id="37" name="组合 36"/>
            <p:cNvGrpSpPr/>
            <p:nvPr/>
          </p:nvGrpSpPr>
          <p:grpSpPr>
            <a:xfrm>
              <a:off x="343866" y="395552"/>
              <a:ext cx="570906" cy="401052"/>
              <a:chOff x="496854" y="386577"/>
              <a:chExt cx="754884" cy="530293"/>
            </a:xfrm>
          </p:grpSpPr>
          <p:sp>
            <p:nvSpPr>
              <p:cNvPr id="38"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9"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0" name="矩形 39"/>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假阳性</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等腰三角形 1"/>
          <p:cNvSpPr/>
          <p:nvPr/>
        </p:nvSpPr>
        <p:spPr>
          <a:xfrm flipV="1">
            <a:off x="3228171" y="2700867"/>
            <a:ext cx="2867829" cy="2472267"/>
          </a:xfrm>
          <a:prstGeom prst="triangl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57" name="等腰三角形 56"/>
          <p:cNvSpPr/>
          <p:nvPr/>
        </p:nvSpPr>
        <p:spPr>
          <a:xfrm flipV="1">
            <a:off x="3468120" y="2818059"/>
            <a:ext cx="2374031" cy="2046579"/>
          </a:xfrm>
          <a:prstGeom prst="triangle">
            <a:avLst/>
          </a:prstGeom>
          <a:noFill/>
          <a:ln w="31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3" name="等腰三角形 2"/>
          <p:cNvSpPr/>
          <p:nvPr/>
        </p:nvSpPr>
        <p:spPr>
          <a:xfrm flipV="1">
            <a:off x="6096000" y="2700867"/>
            <a:ext cx="2867829" cy="2472267"/>
          </a:xfrm>
          <a:prstGeom prst="triangle">
            <a:avLst/>
          </a:prstGeom>
          <a:solidFill>
            <a:srgbClr val="393A3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58" name="等腰三角形 57"/>
          <p:cNvSpPr/>
          <p:nvPr/>
        </p:nvSpPr>
        <p:spPr>
          <a:xfrm flipV="1">
            <a:off x="6324801" y="2818059"/>
            <a:ext cx="2374031" cy="2046579"/>
          </a:xfrm>
          <a:prstGeom prst="triangle">
            <a:avLst/>
          </a:prstGeom>
          <a:noFill/>
          <a:ln w="31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grpSp>
        <p:nvGrpSpPr>
          <p:cNvPr id="26" name="组合 25"/>
          <p:cNvGrpSpPr/>
          <p:nvPr/>
        </p:nvGrpSpPr>
        <p:grpSpPr>
          <a:xfrm>
            <a:off x="2878667" y="2277533"/>
            <a:ext cx="846667" cy="846667"/>
            <a:chOff x="2159000" y="1708150"/>
            <a:chExt cx="635000" cy="635000"/>
          </a:xfrm>
        </p:grpSpPr>
        <p:sp>
          <p:nvSpPr>
            <p:cNvPr id="4" name="椭圆 3"/>
            <p:cNvSpPr/>
            <p:nvPr/>
          </p:nvSpPr>
          <p:spPr>
            <a:xfrm>
              <a:off x="2159000" y="1708150"/>
              <a:ext cx="635000" cy="635000"/>
            </a:xfrm>
            <a:prstGeom prst="ellipse">
              <a:avLst/>
            </a:prstGeom>
            <a:solidFill>
              <a:srgbClr val="39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25" name="round-eyeglasses_26273"/>
            <p:cNvSpPr>
              <a:spLocks noChangeAspect="1"/>
            </p:cNvSpPr>
            <p:nvPr/>
          </p:nvSpPr>
          <p:spPr bwMode="auto">
            <a:xfrm>
              <a:off x="2324078" y="1936751"/>
              <a:ext cx="304843" cy="177954"/>
            </a:xfrm>
            <a:custGeom>
              <a:avLst/>
              <a:gdLst>
                <a:gd name="T0" fmla="*/ 184 w 5885"/>
                <a:gd name="T1" fmla="*/ 2551 h 3440"/>
                <a:gd name="T2" fmla="*/ 1356 w 5885"/>
                <a:gd name="T3" fmla="*/ 3440 h 3440"/>
                <a:gd name="T4" fmla="*/ 2569 w 5885"/>
                <a:gd name="T5" fmla="*/ 2323 h 3440"/>
                <a:gd name="T6" fmla="*/ 2947 w 5885"/>
                <a:gd name="T7" fmla="*/ 2172 h 3440"/>
                <a:gd name="T8" fmla="*/ 2948 w 5885"/>
                <a:gd name="T9" fmla="*/ 2172 h 3440"/>
                <a:gd name="T10" fmla="*/ 3312 w 5885"/>
                <a:gd name="T11" fmla="*/ 2326 h 3440"/>
                <a:gd name="T12" fmla="*/ 4525 w 5885"/>
                <a:gd name="T13" fmla="*/ 3440 h 3440"/>
                <a:gd name="T14" fmla="*/ 5696 w 5885"/>
                <a:gd name="T15" fmla="*/ 2554 h 3440"/>
                <a:gd name="T16" fmla="*/ 5857 w 5885"/>
                <a:gd name="T17" fmla="*/ 2092 h 3440"/>
                <a:gd name="T18" fmla="*/ 5831 w 5885"/>
                <a:gd name="T19" fmla="*/ 2000 h 3440"/>
                <a:gd name="T20" fmla="*/ 5836 w 5885"/>
                <a:gd name="T21" fmla="*/ 2000 h 3440"/>
                <a:gd name="T22" fmla="*/ 4816 w 5885"/>
                <a:gd name="T23" fmla="*/ 181 h 3440"/>
                <a:gd name="T24" fmla="*/ 4640 w 5885"/>
                <a:gd name="T25" fmla="*/ 67 h 3440"/>
                <a:gd name="T26" fmla="*/ 3966 w 5885"/>
                <a:gd name="T27" fmla="*/ 7 h 3440"/>
                <a:gd name="T28" fmla="*/ 3833 w 5885"/>
                <a:gd name="T29" fmla="*/ 128 h 3440"/>
                <a:gd name="T30" fmla="*/ 3833 w 5885"/>
                <a:gd name="T31" fmla="*/ 251 h 3440"/>
                <a:gd name="T32" fmla="*/ 3966 w 5885"/>
                <a:gd name="T33" fmla="*/ 370 h 3440"/>
                <a:gd name="T34" fmla="*/ 4675 w 5885"/>
                <a:gd name="T35" fmla="*/ 288 h 3440"/>
                <a:gd name="T36" fmla="*/ 5152 w 5885"/>
                <a:gd name="T37" fmla="*/ 1178 h 3440"/>
                <a:gd name="T38" fmla="*/ 4525 w 5885"/>
                <a:gd name="T39" fmla="*/ 1003 h 3440"/>
                <a:gd name="T40" fmla="*/ 3331 w 5885"/>
                <a:gd name="T41" fmla="*/ 1983 h 3440"/>
                <a:gd name="T42" fmla="*/ 2954 w 5885"/>
                <a:gd name="T43" fmla="*/ 1876 h 3440"/>
                <a:gd name="T44" fmla="*/ 2940 w 5885"/>
                <a:gd name="T45" fmla="*/ 1876 h 3440"/>
                <a:gd name="T46" fmla="*/ 2549 w 5885"/>
                <a:gd name="T47" fmla="*/ 1981 h 3440"/>
                <a:gd name="T48" fmla="*/ 1356 w 5885"/>
                <a:gd name="T49" fmla="*/ 1003 h 3440"/>
                <a:gd name="T50" fmla="*/ 731 w 5885"/>
                <a:gd name="T51" fmla="*/ 1176 h 3440"/>
                <a:gd name="T52" fmla="*/ 1207 w 5885"/>
                <a:gd name="T53" fmla="*/ 288 h 3440"/>
                <a:gd name="T54" fmla="*/ 1917 w 5885"/>
                <a:gd name="T55" fmla="*/ 370 h 3440"/>
                <a:gd name="T56" fmla="*/ 2050 w 5885"/>
                <a:gd name="T57" fmla="*/ 251 h 3440"/>
                <a:gd name="T58" fmla="*/ 2050 w 5885"/>
                <a:gd name="T59" fmla="*/ 128 h 3440"/>
                <a:gd name="T60" fmla="*/ 1917 w 5885"/>
                <a:gd name="T61" fmla="*/ 7 h 3440"/>
                <a:gd name="T62" fmla="*/ 1242 w 5885"/>
                <a:gd name="T63" fmla="*/ 67 h 3440"/>
                <a:gd name="T64" fmla="*/ 1066 w 5885"/>
                <a:gd name="T65" fmla="*/ 181 h 3440"/>
                <a:gd name="T66" fmla="*/ 46 w 5885"/>
                <a:gd name="T67" fmla="*/ 2000 h 3440"/>
                <a:gd name="T68" fmla="*/ 54 w 5885"/>
                <a:gd name="T69" fmla="*/ 2000 h 3440"/>
                <a:gd name="T70" fmla="*/ 28 w 5885"/>
                <a:gd name="T71" fmla="*/ 2092 h 3440"/>
                <a:gd name="T72" fmla="*/ 184 w 5885"/>
                <a:gd name="T73" fmla="*/ 2551 h 3440"/>
                <a:gd name="T74" fmla="*/ 4524 w 5885"/>
                <a:gd name="T75" fmla="*/ 1314 h 3440"/>
                <a:gd name="T76" fmla="*/ 5447 w 5885"/>
                <a:gd name="T77" fmla="*/ 2238 h 3440"/>
                <a:gd name="T78" fmla="*/ 4524 w 5885"/>
                <a:gd name="T79" fmla="*/ 3161 h 3440"/>
                <a:gd name="T80" fmla="*/ 3600 w 5885"/>
                <a:gd name="T81" fmla="*/ 2238 h 3440"/>
                <a:gd name="T82" fmla="*/ 4524 w 5885"/>
                <a:gd name="T83" fmla="*/ 1314 h 3440"/>
                <a:gd name="T84" fmla="*/ 1373 w 5885"/>
                <a:gd name="T85" fmla="*/ 1314 h 3440"/>
                <a:gd name="T86" fmla="*/ 2296 w 5885"/>
                <a:gd name="T87" fmla="*/ 2238 h 3440"/>
                <a:gd name="T88" fmla="*/ 1373 w 5885"/>
                <a:gd name="T89" fmla="*/ 3161 h 3440"/>
                <a:gd name="T90" fmla="*/ 450 w 5885"/>
                <a:gd name="T91" fmla="*/ 2238 h 3440"/>
                <a:gd name="T92" fmla="*/ 1373 w 5885"/>
                <a:gd name="T93" fmla="*/ 1314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85" h="3440">
                  <a:moveTo>
                    <a:pt x="184" y="2551"/>
                  </a:moveTo>
                  <a:cubicBezTo>
                    <a:pt x="331" y="3076"/>
                    <a:pt x="809" y="3440"/>
                    <a:pt x="1356" y="3440"/>
                  </a:cubicBezTo>
                  <a:cubicBezTo>
                    <a:pt x="1989" y="3440"/>
                    <a:pt x="2517" y="2951"/>
                    <a:pt x="2569" y="2323"/>
                  </a:cubicBezTo>
                  <a:cubicBezTo>
                    <a:pt x="2656" y="2251"/>
                    <a:pt x="2787" y="2172"/>
                    <a:pt x="2947" y="2172"/>
                  </a:cubicBezTo>
                  <a:lnTo>
                    <a:pt x="2948" y="2172"/>
                  </a:lnTo>
                  <a:cubicBezTo>
                    <a:pt x="3091" y="2176"/>
                    <a:pt x="3222" y="2255"/>
                    <a:pt x="3312" y="2326"/>
                  </a:cubicBezTo>
                  <a:cubicBezTo>
                    <a:pt x="3365" y="2953"/>
                    <a:pt x="3893" y="3440"/>
                    <a:pt x="4525" y="3440"/>
                  </a:cubicBezTo>
                  <a:cubicBezTo>
                    <a:pt x="5071" y="3440"/>
                    <a:pt x="5548" y="3077"/>
                    <a:pt x="5696" y="2554"/>
                  </a:cubicBezTo>
                  <a:cubicBezTo>
                    <a:pt x="5826" y="2509"/>
                    <a:pt x="5885" y="2341"/>
                    <a:pt x="5857" y="2092"/>
                  </a:cubicBezTo>
                  <a:cubicBezTo>
                    <a:pt x="5852" y="2055"/>
                    <a:pt x="5843" y="2025"/>
                    <a:pt x="5831" y="2000"/>
                  </a:cubicBezTo>
                  <a:lnTo>
                    <a:pt x="5836" y="2000"/>
                  </a:lnTo>
                  <a:lnTo>
                    <a:pt x="4816" y="181"/>
                  </a:lnTo>
                  <a:cubicBezTo>
                    <a:pt x="4784" y="123"/>
                    <a:pt x="4706" y="73"/>
                    <a:pt x="4640" y="67"/>
                  </a:cubicBezTo>
                  <a:lnTo>
                    <a:pt x="3966" y="7"/>
                  </a:lnTo>
                  <a:cubicBezTo>
                    <a:pt x="3893" y="0"/>
                    <a:pt x="3833" y="56"/>
                    <a:pt x="3833" y="128"/>
                  </a:cubicBezTo>
                  <a:lnTo>
                    <a:pt x="3833" y="251"/>
                  </a:lnTo>
                  <a:cubicBezTo>
                    <a:pt x="3833" y="324"/>
                    <a:pt x="3893" y="378"/>
                    <a:pt x="3966" y="370"/>
                  </a:cubicBezTo>
                  <a:lnTo>
                    <a:pt x="4675" y="288"/>
                  </a:lnTo>
                  <a:lnTo>
                    <a:pt x="5152" y="1178"/>
                  </a:lnTo>
                  <a:cubicBezTo>
                    <a:pt x="4967" y="1067"/>
                    <a:pt x="4752" y="1003"/>
                    <a:pt x="4525" y="1003"/>
                  </a:cubicBezTo>
                  <a:cubicBezTo>
                    <a:pt x="3943" y="1003"/>
                    <a:pt x="3443" y="1419"/>
                    <a:pt x="3331" y="1983"/>
                  </a:cubicBezTo>
                  <a:cubicBezTo>
                    <a:pt x="3206" y="1914"/>
                    <a:pt x="3080" y="1879"/>
                    <a:pt x="2954" y="1876"/>
                  </a:cubicBezTo>
                  <a:lnTo>
                    <a:pt x="2940" y="1876"/>
                  </a:lnTo>
                  <a:cubicBezTo>
                    <a:pt x="2808" y="1876"/>
                    <a:pt x="2676" y="1911"/>
                    <a:pt x="2549" y="1981"/>
                  </a:cubicBezTo>
                  <a:cubicBezTo>
                    <a:pt x="2436" y="1418"/>
                    <a:pt x="1936" y="1003"/>
                    <a:pt x="1356" y="1003"/>
                  </a:cubicBezTo>
                  <a:cubicBezTo>
                    <a:pt x="1129" y="1003"/>
                    <a:pt x="915" y="1066"/>
                    <a:pt x="731" y="1176"/>
                  </a:cubicBezTo>
                  <a:lnTo>
                    <a:pt x="1207" y="288"/>
                  </a:lnTo>
                  <a:lnTo>
                    <a:pt x="1917" y="370"/>
                  </a:lnTo>
                  <a:cubicBezTo>
                    <a:pt x="1989" y="378"/>
                    <a:pt x="2050" y="325"/>
                    <a:pt x="2050" y="251"/>
                  </a:cubicBezTo>
                  <a:lnTo>
                    <a:pt x="2050" y="128"/>
                  </a:lnTo>
                  <a:cubicBezTo>
                    <a:pt x="2050" y="56"/>
                    <a:pt x="1990" y="0"/>
                    <a:pt x="1917" y="7"/>
                  </a:cubicBezTo>
                  <a:lnTo>
                    <a:pt x="1242" y="67"/>
                  </a:lnTo>
                  <a:cubicBezTo>
                    <a:pt x="1176" y="73"/>
                    <a:pt x="1099" y="123"/>
                    <a:pt x="1066" y="181"/>
                  </a:cubicBezTo>
                  <a:lnTo>
                    <a:pt x="46" y="2000"/>
                  </a:lnTo>
                  <a:lnTo>
                    <a:pt x="54" y="2000"/>
                  </a:lnTo>
                  <a:cubicBezTo>
                    <a:pt x="42" y="2025"/>
                    <a:pt x="32" y="2055"/>
                    <a:pt x="28" y="2092"/>
                  </a:cubicBezTo>
                  <a:cubicBezTo>
                    <a:pt x="0" y="2336"/>
                    <a:pt x="58" y="2504"/>
                    <a:pt x="184" y="2551"/>
                  </a:cubicBezTo>
                  <a:close/>
                  <a:moveTo>
                    <a:pt x="4524" y="1314"/>
                  </a:moveTo>
                  <a:cubicBezTo>
                    <a:pt x="5033" y="1314"/>
                    <a:pt x="5447" y="1729"/>
                    <a:pt x="5447" y="2238"/>
                  </a:cubicBezTo>
                  <a:cubicBezTo>
                    <a:pt x="5447" y="2747"/>
                    <a:pt x="5033" y="3161"/>
                    <a:pt x="4524" y="3161"/>
                  </a:cubicBezTo>
                  <a:cubicBezTo>
                    <a:pt x="4014" y="3161"/>
                    <a:pt x="3600" y="2747"/>
                    <a:pt x="3600" y="2238"/>
                  </a:cubicBezTo>
                  <a:cubicBezTo>
                    <a:pt x="3600" y="1729"/>
                    <a:pt x="4014" y="1314"/>
                    <a:pt x="4524" y="1314"/>
                  </a:cubicBezTo>
                  <a:close/>
                  <a:moveTo>
                    <a:pt x="1373" y="1314"/>
                  </a:moveTo>
                  <a:cubicBezTo>
                    <a:pt x="1882" y="1314"/>
                    <a:pt x="2296" y="1729"/>
                    <a:pt x="2296" y="2238"/>
                  </a:cubicBezTo>
                  <a:cubicBezTo>
                    <a:pt x="2296" y="2747"/>
                    <a:pt x="1882" y="3161"/>
                    <a:pt x="1373" y="3161"/>
                  </a:cubicBezTo>
                  <a:cubicBezTo>
                    <a:pt x="864" y="3161"/>
                    <a:pt x="450" y="2747"/>
                    <a:pt x="450" y="2238"/>
                  </a:cubicBezTo>
                  <a:cubicBezTo>
                    <a:pt x="450" y="1729"/>
                    <a:pt x="864" y="1314"/>
                    <a:pt x="1373" y="1314"/>
                  </a:cubicBezTo>
                  <a:close/>
                </a:path>
              </a:pathLst>
            </a:custGeom>
            <a:solidFill>
              <a:srgbClr val="F8F8F8"/>
            </a:solidFill>
            <a:ln>
              <a:noFill/>
            </a:ln>
          </p:spPr>
        </p:sp>
      </p:grpSp>
      <p:grpSp>
        <p:nvGrpSpPr>
          <p:cNvPr id="28" name="组合 27"/>
          <p:cNvGrpSpPr/>
          <p:nvPr/>
        </p:nvGrpSpPr>
        <p:grpSpPr>
          <a:xfrm>
            <a:off x="8540496" y="2277533"/>
            <a:ext cx="846667" cy="846667"/>
            <a:chOff x="6405372" y="1708150"/>
            <a:chExt cx="635000" cy="635000"/>
          </a:xfrm>
        </p:grpSpPr>
        <p:sp>
          <p:nvSpPr>
            <p:cNvPr id="6" name="椭圆 5"/>
            <p:cNvSpPr/>
            <p:nvPr/>
          </p:nvSpPr>
          <p:spPr>
            <a:xfrm>
              <a:off x="6405372" y="1708150"/>
              <a:ext cx="635000" cy="635000"/>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39" name="round-eyeglasses_26273"/>
            <p:cNvSpPr>
              <a:spLocks noChangeAspect="1"/>
            </p:cNvSpPr>
            <p:nvPr/>
          </p:nvSpPr>
          <p:spPr bwMode="auto">
            <a:xfrm>
              <a:off x="6574370" y="1873307"/>
              <a:ext cx="297003" cy="304842"/>
            </a:xfrm>
            <a:custGeom>
              <a:avLst/>
              <a:gdLst>
                <a:gd name="connsiteX0" fmla="*/ 348020 w 588392"/>
                <a:gd name="connsiteY0" fmla="*/ 170066 h 603922"/>
                <a:gd name="connsiteX1" fmla="*/ 357760 w 588392"/>
                <a:gd name="connsiteY1" fmla="*/ 170634 h 603922"/>
                <a:gd name="connsiteX2" fmla="*/ 360389 w 588392"/>
                <a:gd name="connsiteY2" fmla="*/ 180193 h 603922"/>
                <a:gd name="connsiteX3" fmla="*/ 340073 w 588392"/>
                <a:gd name="connsiteY3" fmla="*/ 184256 h 603922"/>
                <a:gd name="connsiteX4" fmla="*/ 321908 w 588392"/>
                <a:gd name="connsiteY4" fmla="*/ 180432 h 603922"/>
                <a:gd name="connsiteX5" fmla="*/ 337922 w 588392"/>
                <a:gd name="connsiteY5" fmla="*/ 171829 h 603922"/>
                <a:gd name="connsiteX6" fmla="*/ 348020 w 588392"/>
                <a:gd name="connsiteY6" fmla="*/ 170066 h 603922"/>
                <a:gd name="connsiteX7" fmla="*/ 205997 w 588392"/>
                <a:gd name="connsiteY7" fmla="*/ 146034 h 603922"/>
                <a:gd name="connsiteX8" fmla="*/ 206206 w 588392"/>
                <a:gd name="connsiteY8" fmla="*/ 147019 h 603922"/>
                <a:gd name="connsiteX9" fmla="*/ 210026 w 588392"/>
                <a:gd name="connsiteY9" fmla="*/ 147019 h 603922"/>
                <a:gd name="connsiteX10" fmla="*/ 212175 w 588392"/>
                <a:gd name="connsiteY10" fmla="*/ 149407 h 603922"/>
                <a:gd name="connsiteX11" fmla="*/ 212653 w 588392"/>
                <a:gd name="connsiteY11" fmla="*/ 153226 h 603922"/>
                <a:gd name="connsiteX12" fmla="*/ 213130 w 588392"/>
                <a:gd name="connsiteY12" fmla="*/ 157763 h 603922"/>
                <a:gd name="connsiteX13" fmla="*/ 221726 w 588392"/>
                <a:gd name="connsiteY13" fmla="*/ 158001 h 603922"/>
                <a:gd name="connsiteX14" fmla="*/ 221726 w 588392"/>
                <a:gd name="connsiteY14" fmla="*/ 171610 h 603922"/>
                <a:gd name="connsiteX15" fmla="*/ 213847 w 588392"/>
                <a:gd name="connsiteY15" fmla="*/ 171849 h 603922"/>
                <a:gd name="connsiteX16" fmla="*/ 211220 w 588392"/>
                <a:gd name="connsiteY16" fmla="*/ 184025 h 603922"/>
                <a:gd name="connsiteX17" fmla="*/ 200475 w 588392"/>
                <a:gd name="connsiteY17" fmla="*/ 182592 h 603922"/>
                <a:gd name="connsiteX18" fmla="*/ 199759 w 588392"/>
                <a:gd name="connsiteY18" fmla="*/ 170894 h 603922"/>
                <a:gd name="connsiteX19" fmla="*/ 194745 w 588392"/>
                <a:gd name="connsiteY19" fmla="*/ 170416 h 603922"/>
                <a:gd name="connsiteX20" fmla="*/ 194745 w 588392"/>
                <a:gd name="connsiteY20" fmla="*/ 159195 h 603922"/>
                <a:gd name="connsiteX21" fmla="*/ 202147 w 588392"/>
                <a:gd name="connsiteY21" fmla="*/ 158718 h 603922"/>
                <a:gd name="connsiteX22" fmla="*/ 203579 w 588392"/>
                <a:gd name="connsiteY22" fmla="*/ 151316 h 603922"/>
                <a:gd name="connsiteX23" fmla="*/ 204535 w 588392"/>
                <a:gd name="connsiteY23" fmla="*/ 147735 h 603922"/>
                <a:gd name="connsiteX24" fmla="*/ 205997 w 588392"/>
                <a:gd name="connsiteY24" fmla="*/ 146034 h 603922"/>
                <a:gd name="connsiteX25" fmla="*/ 344826 w 588392"/>
                <a:gd name="connsiteY25" fmla="*/ 144913 h 603922"/>
                <a:gd name="connsiteX26" fmla="*/ 352227 w 588392"/>
                <a:gd name="connsiteY26" fmla="*/ 158271 h 603922"/>
                <a:gd name="connsiteX27" fmla="*/ 343155 w 588392"/>
                <a:gd name="connsiteY27" fmla="*/ 159464 h 603922"/>
                <a:gd name="connsiteX28" fmla="*/ 338857 w 588392"/>
                <a:gd name="connsiteY28" fmla="*/ 159703 h 603922"/>
                <a:gd name="connsiteX29" fmla="*/ 327874 w 588392"/>
                <a:gd name="connsiteY29" fmla="*/ 160895 h 603922"/>
                <a:gd name="connsiteX30" fmla="*/ 326203 w 588392"/>
                <a:gd name="connsiteY30" fmla="*/ 149923 h 603922"/>
                <a:gd name="connsiteX31" fmla="*/ 344826 w 588392"/>
                <a:gd name="connsiteY31" fmla="*/ 144913 h 603922"/>
                <a:gd name="connsiteX32" fmla="*/ 129543 w 588392"/>
                <a:gd name="connsiteY32" fmla="*/ 114628 h 603922"/>
                <a:gd name="connsiteX33" fmla="*/ 156998 w 588392"/>
                <a:gd name="connsiteY33" fmla="*/ 135116 h 603922"/>
                <a:gd name="connsiteX34" fmla="*/ 137161 w 588392"/>
                <a:gd name="connsiteY34" fmla="*/ 185935 h 603922"/>
                <a:gd name="connsiteX35" fmla="*/ 146004 w 588392"/>
                <a:gd name="connsiteY35" fmla="*/ 185697 h 603922"/>
                <a:gd name="connsiteX36" fmla="*/ 169426 w 588392"/>
                <a:gd name="connsiteY36" fmla="*/ 184027 h 603922"/>
                <a:gd name="connsiteX37" fmla="*/ 172055 w 588392"/>
                <a:gd name="connsiteY37" fmla="*/ 194286 h 603922"/>
                <a:gd name="connsiteX38" fmla="*/ 113740 w 588392"/>
                <a:gd name="connsiteY38" fmla="*/ 201921 h 603922"/>
                <a:gd name="connsiteX39" fmla="*/ 109677 w 588392"/>
                <a:gd name="connsiteY39" fmla="*/ 186651 h 603922"/>
                <a:gd name="connsiteX40" fmla="*/ 137639 w 588392"/>
                <a:gd name="connsiteY40" fmla="*/ 155635 h 603922"/>
                <a:gd name="connsiteX41" fmla="*/ 141224 w 588392"/>
                <a:gd name="connsiteY41" fmla="*/ 134162 h 603922"/>
                <a:gd name="connsiteX42" fmla="*/ 118998 w 588392"/>
                <a:gd name="connsiteY42" fmla="*/ 140842 h 603922"/>
                <a:gd name="connsiteX43" fmla="*/ 112306 w 588392"/>
                <a:gd name="connsiteY43" fmla="*/ 140842 h 603922"/>
                <a:gd name="connsiteX44" fmla="*/ 129543 w 588392"/>
                <a:gd name="connsiteY44" fmla="*/ 114628 h 603922"/>
                <a:gd name="connsiteX45" fmla="*/ 286692 w 588392"/>
                <a:gd name="connsiteY45" fmla="*/ 108843 h 603922"/>
                <a:gd name="connsiteX46" fmla="*/ 295354 w 588392"/>
                <a:gd name="connsiteY46" fmla="*/ 116722 h 603922"/>
                <a:gd name="connsiteX47" fmla="*/ 297026 w 588392"/>
                <a:gd name="connsiteY47" fmla="*/ 179512 h 603922"/>
                <a:gd name="connsiteX48" fmla="*/ 298938 w 588392"/>
                <a:gd name="connsiteY48" fmla="*/ 182615 h 603922"/>
                <a:gd name="connsiteX49" fmla="*/ 296549 w 588392"/>
                <a:gd name="connsiteY49" fmla="*/ 195985 h 603922"/>
                <a:gd name="connsiteX50" fmla="*/ 280778 w 588392"/>
                <a:gd name="connsiteY50" fmla="*/ 191926 h 603922"/>
                <a:gd name="connsiteX51" fmla="*/ 280061 w 588392"/>
                <a:gd name="connsiteY51" fmla="*/ 163993 h 603922"/>
                <a:gd name="connsiteX52" fmla="*/ 250670 w 588392"/>
                <a:gd name="connsiteY52" fmla="*/ 168052 h 603922"/>
                <a:gd name="connsiteX53" fmla="*/ 245413 w 588392"/>
                <a:gd name="connsiteY53" fmla="*/ 158979 h 603922"/>
                <a:gd name="connsiteX54" fmla="*/ 262139 w 588392"/>
                <a:gd name="connsiteY54" fmla="*/ 111708 h 603922"/>
                <a:gd name="connsiteX55" fmla="*/ 270025 w 588392"/>
                <a:gd name="connsiteY55" fmla="*/ 112902 h 603922"/>
                <a:gd name="connsiteX56" fmla="*/ 260945 w 588392"/>
                <a:gd name="connsiteY56" fmla="*/ 154205 h 603922"/>
                <a:gd name="connsiteX57" fmla="*/ 279344 w 588392"/>
                <a:gd name="connsiteY57" fmla="*/ 124361 h 603922"/>
                <a:gd name="connsiteX58" fmla="*/ 279105 w 588392"/>
                <a:gd name="connsiteY58" fmla="*/ 116722 h 603922"/>
                <a:gd name="connsiteX59" fmla="*/ 286692 w 588392"/>
                <a:gd name="connsiteY59" fmla="*/ 108843 h 603922"/>
                <a:gd name="connsiteX60" fmla="*/ 452860 w 588392"/>
                <a:gd name="connsiteY60" fmla="*/ 63027 h 603922"/>
                <a:gd name="connsiteX61" fmla="*/ 304430 w 588392"/>
                <a:gd name="connsiteY61" fmla="*/ 65413 h 603922"/>
                <a:gd name="connsiteX62" fmla="*/ 23825 w 588392"/>
                <a:gd name="connsiteY62" fmla="*/ 66368 h 603922"/>
                <a:gd name="connsiteX63" fmla="*/ 23825 w 588392"/>
                <a:gd name="connsiteY63" fmla="*/ 68277 h 603922"/>
                <a:gd name="connsiteX64" fmla="*/ 22391 w 588392"/>
                <a:gd name="connsiteY64" fmla="*/ 69232 h 603922"/>
                <a:gd name="connsiteX65" fmla="*/ 26215 w 588392"/>
                <a:gd name="connsiteY65" fmla="*/ 79017 h 603922"/>
                <a:gd name="connsiteX66" fmla="*/ 26215 w 588392"/>
                <a:gd name="connsiteY66" fmla="*/ 97633 h 603922"/>
                <a:gd name="connsiteX67" fmla="*/ 24781 w 588392"/>
                <a:gd name="connsiteY67" fmla="*/ 145126 h 603922"/>
                <a:gd name="connsiteX68" fmla="*/ 21196 w 588392"/>
                <a:gd name="connsiteY68" fmla="*/ 233193 h 603922"/>
                <a:gd name="connsiteX69" fmla="*/ 29561 w 588392"/>
                <a:gd name="connsiteY69" fmla="*/ 394289 h 603922"/>
                <a:gd name="connsiteX70" fmla="*/ 37210 w 588392"/>
                <a:gd name="connsiteY70" fmla="*/ 393096 h 603922"/>
                <a:gd name="connsiteX71" fmla="*/ 86208 w 588392"/>
                <a:gd name="connsiteY71" fmla="*/ 395005 h 603922"/>
                <a:gd name="connsiteX72" fmla="*/ 239179 w 588392"/>
                <a:gd name="connsiteY72" fmla="*/ 392619 h 603922"/>
                <a:gd name="connsiteX73" fmla="*/ 431348 w 588392"/>
                <a:gd name="connsiteY73" fmla="*/ 387368 h 603922"/>
                <a:gd name="connsiteX74" fmla="*/ 528389 w 588392"/>
                <a:gd name="connsiteY74" fmla="*/ 389993 h 603922"/>
                <a:gd name="connsiteX75" fmla="*/ 568544 w 588392"/>
                <a:gd name="connsiteY75" fmla="*/ 393812 h 603922"/>
                <a:gd name="connsiteX76" fmla="*/ 567827 w 588392"/>
                <a:gd name="connsiteY76" fmla="*/ 301450 h 603922"/>
                <a:gd name="connsiteX77" fmla="*/ 567349 w 588392"/>
                <a:gd name="connsiteY77" fmla="*/ 184267 h 603922"/>
                <a:gd name="connsiteX78" fmla="*/ 562568 w 588392"/>
                <a:gd name="connsiteY78" fmla="*/ 96439 h 603922"/>
                <a:gd name="connsiteX79" fmla="*/ 561373 w 588392"/>
                <a:gd name="connsiteY79" fmla="*/ 64697 h 603922"/>
                <a:gd name="connsiteX80" fmla="*/ 557310 w 588392"/>
                <a:gd name="connsiteY80" fmla="*/ 64936 h 603922"/>
                <a:gd name="connsiteX81" fmla="*/ 526238 w 588392"/>
                <a:gd name="connsiteY81" fmla="*/ 63504 h 603922"/>
                <a:gd name="connsiteX82" fmla="*/ 452860 w 588392"/>
                <a:gd name="connsiteY82" fmla="*/ 63027 h 603922"/>
                <a:gd name="connsiteX83" fmla="*/ 288536 w 588392"/>
                <a:gd name="connsiteY83" fmla="*/ 199 h 603922"/>
                <a:gd name="connsiteX84" fmla="*/ 326420 w 588392"/>
                <a:gd name="connsiteY84" fmla="*/ 1691 h 603922"/>
                <a:gd name="connsiteX85" fmla="*/ 333351 w 588392"/>
                <a:gd name="connsiteY85" fmla="*/ 10760 h 603922"/>
                <a:gd name="connsiteX86" fmla="*/ 329527 w 588392"/>
                <a:gd name="connsiteY86" fmla="*/ 45366 h 603922"/>
                <a:gd name="connsiteX87" fmla="*/ 576909 w 588392"/>
                <a:gd name="connsiteY87" fmla="*/ 44173 h 603922"/>
                <a:gd name="connsiteX88" fmla="*/ 586231 w 588392"/>
                <a:gd name="connsiteY88" fmla="*/ 51332 h 603922"/>
                <a:gd name="connsiteX89" fmla="*/ 586709 w 588392"/>
                <a:gd name="connsiteY89" fmla="*/ 52526 h 603922"/>
                <a:gd name="connsiteX90" fmla="*/ 581929 w 588392"/>
                <a:gd name="connsiteY90" fmla="*/ 62788 h 603922"/>
                <a:gd name="connsiteX91" fmla="*/ 582646 w 588392"/>
                <a:gd name="connsiteY91" fmla="*/ 103122 h 603922"/>
                <a:gd name="connsiteX92" fmla="*/ 587665 w 588392"/>
                <a:gd name="connsiteY92" fmla="*/ 195007 h 603922"/>
                <a:gd name="connsiteX93" fmla="*/ 587665 w 588392"/>
                <a:gd name="connsiteY93" fmla="*/ 312190 h 603922"/>
                <a:gd name="connsiteX94" fmla="*/ 582168 w 588392"/>
                <a:gd name="connsiteY94" fmla="*/ 409086 h 603922"/>
                <a:gd name="connsiteX95" fmla="*/ 575714 w 588392"/>
                <a:gd name="connsiteY95" fmla="*/ 413144 h 603922"/>
                <a:gd name="connsiteX96" fmla="*/ 574519 w 588392"/>
                <a:gd name="connsiteY96" fmla="*/ 413382 h 603922"/>
                <a:gd name="connsiteX97" fmla="*/ 485127 w 588392"/>
                <a:gd name="connsiteY97" fmla="*/ 407416 h 603922"/>
                <a:gd name="connsiteX98" fmla="*/ 427285 w 588392"/>
                <a:gd name="connsiteY98" fmla="*/ 407416 h 603922"/>
                <a:gd name="connsiteX99" fmla="*/ 429675 w 588392"/>
                <a:gd name="connsiteY99" fmla="*/ 418633 h 603922"/>
                <a:gd name="connsiteX100" fmla="*/ 452382 w 588392"/>
                <a:gd name="connsiteY100" fmla="*/ 486413 h 603922"/>
                <a:gd name="connsiteX101" fmla="*/ 474371 w 588392"/>
                <a:gd name="connsiteY101" fmla="*/ 539396 h 603922"/>
                <a:gd name="connsiteX102" fmla="*/ 495883 w 588392"/>
                <a:gd name="connsiteY102" fmla="*/ 578297 h 603922"/>
                <a:gd name="connsiteX103" fmla="*/ 490385 w 588392"/>
                <a:gd name="connsiteY103" fmla="*/ 585457 h 603922"/>
                <a:gd name="connsiteX104" fmla="*/ 441865 w 588392"/>
                <a:gd name="connsiteY104" fmla="*/ 512188 h 603922"/>
                <a:gd name="connsiteX105" fmla="*/ 418680 w 588392"/>
                <a:gd name="connsiteY105" fmla="*/ 450613 h 603922"/>
                <a:gd name="connsiteX106" fmla="*/ 408164 w 588392"/>
                <a:gd name="connsiteY106" fmla="*/ 407893 h 603922"/>
                <a:gd name="connsiteX107" fmla="*/ 388325 w 588392"/>
                <a:gd name="connsiteY107" fmla="*/ 408609 h 603922"/>
                <a:gd name="connsiteX108" fmla="*/ 337176 w 588392"/>
                <a:gd name="connsiteY108" fmla="*/ 410280 h 603922"/>
                <a:gd name="connsiteX109" fmla="*/ 341000 w 588392"/>
                <a:gd name="connsiteY109" fmla="*/ 590469 h 603922"/>
                <a:gd name="connsiteX110" fmla="*/ 331678 w 588392"/>
                <a:gd name="connsiteY110" fmla="*/ 600016 h 603922"/>
                <a:gd name="connsiteX111" fmla="*/ 269773 w 588392"/>
                <a:gd name="connsiteY111" fmla="*/ 603834 h 603922"/>
                <a:gd name="connsiteX112" fmla="*/ 260451 w 588392"/>
                <a:gd name="connsiteY112" fmla="*/ 594288 h 603922"/>
                <a:gd name="connsiteX113" fmla="*/ 259017 w 588392"/>
                <a:gd name="connsiteY113" fmla="*/ 454909 h 603922"/>
                <a:gd name="connsiteX114" fmla="*/ 260929 w 588392"/>
                <a:gd name="connsiteY114" fmla="*/ 412189 h 603922"/>
                <a:gd name="connsiteX115" fmla="*/ 215277 w 588392"/>
                <a:gd name="connsiteY115" fmla="*/ 413621 h 603922"/>
                <a:gd name="connsiteX116" fmla="*/ 214799 w 588392"/>
                <a:gd name="connsiteY116" fmla="*/ 415769 h 603922"/>
                <a:gd name="connsiteX117" fmla="*/ 176078 w 588392"/>
                <a:gd name="connsiteY117" fmla="*/ 504551 h 603922"/>
                <a:gd name="connsiteX118" fmla="*/ 120148 w 588392"/>
                <a:gd name="connsiteY118" fmla="*/ 587367 h 603922"/>
                <a:gd name="connsiteX119" fmla="*/ 109871 w 588392"/>
                <a:gd name="connsiteY119" fmla="*/ 579491 h 603922"/>
                <a:gd name="connsiteX120" fmla="*/ 158869 w 588392"/>
                <a:gd name="connsiteY120" fmla="*/ 494527 h 603922"/>
                <a:gd name="connsiteX121" fmla="*/ 195439 w 588392"/>
                <a:gd name="connsiteY121" fmla="*/ 414337 h 603922"/>
                <a:gd name="connsiteX122" fmla="*/ 57048 w 588392"/>
                <a:gd name="connsiteY122" fmla="*/ 413621 h 603922"/>
                <a:gd name="connsiteX123" fmla="*/ 26932 w 588392"/>
                <a:gd name="connsiteY123" fmla="*/ 406938 h 603922"/>
                <a:gd name="connsiteX124" fmla="*/ 12352 w 588392"/>
                <a:gd name="connsiteY124" fmla="*/ 402165 h 603922"/>
                <a:gd name="connsiteX125" fmla="*/ 1357 w 588392"/>
                <a:gd name="connsiteY125" fmla="*/ 233193 h 603922"/>
                <a:gd name="connsiteX126" fmla="*/ 10679 w 588392"/>
                <a:gd name="connsiteY126" fmla="*/ 58970 h 603922"/>
                <a:gd name="connsiteX127" fmla="*/ 14742 w 588392"/>
                <a:gd name="connsiteY127" fmla="*/ 54674 h 603922"/>
                <a:gd name="connsiteX128" fmla="*/ 19044 w 588392"/>
                <a:gd name="connsiteY128" fmla="*/ 51810 h 603922"/>
                <a:gd name="connsiteX129" fmla="*/ 247066 w 588392"/>
                <a:gd name="connsiteY129" fmla="*/ 44650 h 603922"/>
                <a:gd name="connsiteX130" fmla="*/ 241569 w 588392"/>
                <a:gd name="connsiteY130" fmla="*/ 10760 h 603922"/>
                <a:gd name="connsiteX131" fmla="*/ 250651 w 588392"/>
                <a:gd name="connsiteY131" fmla="*/ 1929 h 603922"/>
                <a:gd name="connsiteX132" fmla="*/ 288536 w 588392"/>
                <a:gd name="connsiteY132" fmla="*/ 199 h 60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88392" h="603922">
                  <a:moveTo>
                    <a:pt x="348020" y="170066"/>
                  </a:moveTo>
                  <a:cubicBezTo>
                    <a:pt x="351605" y="169558"/>
                    <a:pt x="355131" y="169439"/>
                    <a:pt x="357760" y="170634"/>
                  </a:cubicBezTo>
                  <a:cubicBezTo>
                    <a:pt x="361345" y="172068"/>
                    <a:pt x="362062" y="177087"/>
                    <a:pt x="360389" y="180193"/>
                  </a:cubicBezTo>
                  <a:cubicBezTo>
                    <a:pt x="356804" y="186168"/>
                    <a:pt x="346048" y="184495"/>
                    <a:pt x="340073" y="184256"/>
                  </a:cubicBezTo>
                  <a:cubicBezTo>
                    <a:pt x="335771" y="184017"/>
                    <a:pt x="324298" y="185212"/>
                    <a:pt x="321908" y="180432"/>
                  </a:cubicBezTo>
                  <a:cubicBezTo>
                    <a:pt x="317606" y="172307"/>
                    <a:pt x="334098" y="172546"/>
                    <a:pt x="337922" y="171829"/>
                  </a:cubicBezTo>
                  <a:cubicBezTo>
                    <a:pt x="340790" y="171470"/>
                    <a:pt x="344435" y="170574"/>
                    <a:pt x="348020" y="170066"/>
                  </a:cubicBezTo>
                  <a:close/>
                  <a:moveTo>
                    <a:pt x="205997" y="146034"/>
                  </a:moveTo>
                  <a:cubicBezTo>
                    <a:pt x="206445" y="145646"/>
                    <a:pt x="206684" y="145706"/>
                    <a:pt x="206206" y="147019"/>
                  </a:cubicBezTo>
                  <a:cubicBezTo>
                    <a:pt x="206922" y="145109"/>
                    <a:pt x="209549" y="145109"/>
                    <a:pt x="210026" y="147019"/>
                  </a:cubicBezTo>
                  <a:cubicBezTo>
                    <a:pt x="209788" y="145587"/>
                    <a:pt x="211937" y="148452"/>
                    <a:pt x="212175" y="149407"/>
                  </a:cubicBezTo>
                  <a:cubicBezTo>
                    <a:pt x="212175" y="150600"/>
                    <a:pt x="212414" y="152033"/>
                    <a:pt x="212653" y="153226"/>
                  </a:cubicBezTo>
                  <a:cubicBezTo>
                    <a:pt x="212892" y="154659"/>
                    <a:pt x="212892" y="156330"/>
                    <a:pt x="213130" y="157763"/>
                  </a:cubicBezTo>
                  <a:cubicBezTo>
                    <a:pt x="215996" y="157524"/>
                    <a:pt x="218861" y="157524"/>
                    <a:pt x="221726" y="158001"/>
                  </a:cubicBezTo>
                  <a:cubicBezTo>
                    <a:pt x="228412" y="159673"/>
                    <a:pt x="228412" y="170178"/>
                    <a:pt x="221726" y="171610"/>
                  </a:cubicBezTo>
                  <a:cubicBezTo>
                    <a:pt x="219100" y="172326"/>
                    <a:pt x="216473" y="172087"/>
                    <a:pt x="213847" y="171849"/>
                  </a:cubicBezTo>
                  <a:cubicBezTo>
                    <a:pt x="214085" y="176385"/>
                    <a:pt x="213847" y="180921"/>
                    <a:pt x="211220" y="184025"/>
                  </a:cubicBezTo>
                  <a:cubicBezTo>
                    <a:pt x="208116" y="187367"/>
                    <a:pt x="202863" y="185935"/>
                    <a:pt x="200475" y="182592"/>
                  </a:cubicBezTo>
                  <a:cubicBezTo>
                    <a:pt x="198565" y="179966"/>
                    <a:pt x="199043" y="175430"/>
                    <a:pt x="199759" y="170894"/>
                  </a:cubicBezTo>
                  <a:cubicBezTo>
                    <a:pt x="198088" y="170894"/>
                    <a:pt x="196416" y="170655"/>
                    <a:pt x="194745" y="170416"/>
                  </a:cubicBezTo>
                  <a:cubicBezTo>
                    <a:pt x="187343" y="169700"/>
                    <a:pt x="187343" y="159911"/>
                    <a:pt x="194745" y="159195"/>
                  </a:cubicBezTo>
                  <a:cubicBezTo>
                    <a:pt x="197133" y="158956"/>
                    <a:pt x="199520" y="158718"/>
                    <a:pt x="202147" y="158718"/>
                  </a:cubicBezTo>
                  <a:cubicBezTo>
                    <a:pt x="202386" y="156091"/>
                    <a:pt x="202863" y="153704"/>
                    <a:pt x="203579" y="151316"/>
                  </a:cubicBezTo>
                  <a:cubicBezTo>
                    <a:pt x="203818" y="150123"/>
                    <a:pt x="204057" y="148690"/>
                    <a:pt x="204535" y="147735"/>
                  </a:cubicBezTo>
                  <a:cubicBezTo>
                    <a:pt x="204893" y="147258"/>
                    <a:pt x="205549" y="146422"/>
                    <a:pt x="205997" y="146034"/>
                  </a:cubicBezTo>
                  <a:close/>
                  <a:moveTo>
                    <a:pt x="344826" y="144913"/>
                  </a:moveTo>
                  <a:cubicBezTo>
                    <a:pt x="351750" y="144675"/>
                    <a:pt x="355570" y="152785"/>
                    <a:pt x="352227" y="158271"/>
                  </a:cubicBezTo>
                  <a:cubicBezTo>
                    <a:pt x="349840" y="161611"/>
                    <a:pt x="345781" y="161611"/>
                    <a:pt x="343155" y="159464"/>
                  </a:cubicBezTo>
                  <a:cubicBezTo>
                    <a:pt x="341722" y="159464"/>
                    <a:pt x="340289" y="159464"/>
                    <a:pt x="338857" y="159703"/>
                  </a:cubicBezTo>
                  <a:cubicBezTo>
                    <a:pt x="335037" y="159941"/>
                    <a:pt x="331455" y="160657"/>
                    <a:pt x="327874" y="160895"/>
                  </a:cubicBezTo>
                  <a:cubicBezTo>
                    <a:pt x="320950" y="161134"/>
                    <a:pt x="320711" y="152069"/>
                    <a:pt x="326203" y="149923"/>
                  </a:cubicBezTo>
                  <a:cubicBezTo>
                    <a:pt x="332172" y="147537"/>
                    <a:pt x="338379" y="145152"/>
                    <a:pt x="344826" y="144913"/>
                  </a:cubicBezTo>
                  <a:close/>
                  <a:moveTo>
                    <a:pt x="129543" y="114628"/>
                  </a:moveTo>
                  <a:cubicBezTo>
                    <a:pt x="141165" y="113226"/>
                    <a:pt x="154489" y="119608"/>
                    <a:pt x="156998" y="135116"/>
                  </a:cubicBezTo>
                  <a:cubicBezTo>
                    <a:pt x="159866" y="151579"/>
                    <a:pt x="150306" y="171859"/>
                    <a:pt x="137161" y="185935"/>
                  </a:cubicBezTo>
                  <a:cubicBezTo>
                    <a:pt x="140029" y="185935"/>
                    <a:pt x="143136" y="185935"/>
                    <a:pt x="146004" y="185697"/>
                  </a:cubicBezTo>
                  <a:cubicBezTo>
                    <a:pt x="154130" y="184981"/>
                    <a:pt x="161300" y="182357"/>
                    <a:pt x="169426" y="184027"/>
                  </a:cubicBezTo>
                  <a:cubicBezTo>
                    <a:pt x="173967" y="184981"/>
                    <a:pt x="174923" y="190946"/>
                    <a:pt x="172055" y="194286"/>
                  </a:cubicBezTo>
                  <a:cubicBezTo>
                    <a:pt x="159866" y="207408"/>
                    <a:pt x="129752" y="201921"/>
                    <a:pt x="113740" y="201921"/>
                  </a:cubicBezTo>
                  <a:cubicBezTo>
                    <a:pt x="106092" y="201682"/>
                    <a:pt x="102029" y="190230"/>
                    <a:pt x="109677" y="186651"/>
                  </a:cubicBezTo>
                  <a:cubicBezTo>
                    <a:pt x="122105" y="181164"/>
                    <a:pt x="132142" y="167802"/>
                    <a:pt x="137639" y="155635"/>
                  </a:cubicBezTo>
                  <a:cubicBezTo>
                    <a:pt x="140507" y="149431"/>
                    <a:pt x="144092" y="140842"/>
                    <a:pt x="141224" y="134162"/>
                  </a:cubicBezTo>
                  <a:cubicBezTo>
                    <a:pt x="136205" y="121278"/>
                    <a:pt x="120910" y="130344"/>
                    <a:pt x="118998" y="140842"/>
                  </a:cubicBezTo>
                  <a:cubicBezTo>
                    <a:pt x="118520" y="144421"/>
                    <a:pt x="113023" y="143944"/>
                    <a:pt x="112306" y="140842"/>
                  </a:cubicBezTo>
                  <a:cubicBezTo>
                    <a:pt x="108004" y="125215"/>
                    <a:pt x="117922" y="116029"/>
                    <a:pt x="129543" y="114628"/>
                  </a:cubicBezTo>
                  <a:close/>
                  <a:moveTo>
                    <a:pt x="286692" y="108843"/>
                  </a:moveTo>
                  <a:cubicBezTo>
                    <a:pt x="290754" y="108843"/>
                    <a:pt x="294995" y="111469"/>
                    <a:pt x="295354" y="116722"/>
                  </a:cubicBezTo>
                  <a:cubicBezTo>
                    <a:pt x="296787" y="137492"/>
                    <a:pt x="296310" y="158502"/>
                    <a:pt x="297026" y="179512"/>
                  </a:cubicBezTo>
                  <a:cubicBezTo>
                    <a:pt x="297982" y="180228"/>
                    <a:pt x="298699" y="181183"/>
                    <a:pt x="298938" y="182615"/>
                  </a:cubicBezTo>
                  <a:cubicBezTo>
                    <a:pt x="299894" y="187868"/>
                    <a:pt x="299416" y="191449"/>
                    <a:pt x="296549" y="195985"/>
                  </a:cubicBezTo>
                  <a:cubicBezTo>
                    <a:pt x="291769" y="203386"/>
                    <a:pt x="281256" y="200282"/>
                    <a:pt x="280778" y="191926"/>
                  </a:cubicBezTo>
                  <a:cubicBezTo>
                    <a:pt x="280061" y="182615"/>
                    <a:pt x="280061" y="173304"/>
                    <a:pt x="280061" y="163993"/>
                  </a:cubicBezTo>
                  <a:cubicBezTo>
                    <a:pt x="272892" y="169246"/>
                    <a:pt x="263334" y="171394"/>
                    <a:pt x="250670" y="168052"/>
                  </a:cubicBezTo>
                  <a:cubicBezTo>
                    <a:pt x="246846" y="167097"/>
                    <a:pt x="244218" y="162799"/>
                    <a:pt x="245413" y="158979"/>
                  </a:cubicBezTo>
                  <a:cubicBezTo>
                    <a:pt x="250909" y="143222"/>
                    <a:pt x="255927" y="127226"/>
                    <a:pt x="262139" y="111708"/>
                  </a:cubicBezTo>
                  <a:cubicBezTo>
                    <a:pt x="263812" y="107888"/>
                    <a:pt x="270742" y="107888"/>
                    <a:pt x="270025" y="112902"/>
                  </a:cubicBezTo>
                  <a:cubicBezTo>
                    <a:pt x="268352" y="126988"/>
                    <a:pt x="263573" y="140357"/>
                    <a:pt x="260945" y="154205"/>
                  </a:cubicBezTo>
                  <a:cubicBezTo>
                    <a:pt x="276238" y="153488"/>
                    <a:pt x="279344" y="138925"/>
                    <a:pt x="279344" y="124361"/>
                  </a:cubicBezTo>
                  <a:cubicBezTo>
                    <a:pt x="279344" y="121735"/>
                    <a:pt x="279105" y="119348"/>
                    <a:pt x="279105" y="116722"/>
                  </a:cubicBezTo>
                  <a:cubicBezTo>
                    <a:pt x="278747" y="111469"/>
                    <a:pt x="282630" y="108843"/>
                    <a:pt x="286692" y="108843"/>
                  </a:cubicBezTo>
                  <a:close/>
                  <a:moveTo>
                    <a:pt x="452860" y="63027"/>
                  </a:moveTo>
                  <a:cubicBezTo>
                    <a:pt x="403383" y="63743"/>
                    <a:pt x="353907" y="65891"/>
                    <a:pt x="304430" y="65413"/>
                  </a:cubicBezTo>
                  <a:cubicBezTo>
                    <a:pt x="210975" y="64459"/>
                    <a:pt x="117041" y="68516"/>
                    <a:pt x="23825" y="66368"/>
                  </a:cubicBezTo>
                  <a:lnTo>
                    <a:pt x="23825" y="68277"/>
                  </a:lnTo>
                  <a:cubicBezTo>
                    <a:pt x="23825" y="68993"/>
                    <a:pt x="23108" y="69709"/>
                    <a:pt x="22391" y="69232"/>
                  </a:cubicBezTo>
                  <a:cubicBezTo>
                    <a:pt x="26454" y="73528"/>
                    <a:pt x="25737" y="59447"/>
                    <a:pt x="26215" y="79017"/>
                  </a:cubicBezTo>
                  <a:cubicBezTo>
                    <a:pt x="26454" y="85222"/>
                    <a:pt x="26454" y="91428"/>
                    <a:pt x="26215" y="97633"/>
                  </a:cubicBezTo>
                  <a:cubicBezTo>
                    <a:pt x="25976" y="113384"/>
                    <a:pt x="25498" y="129375"/>
                    <a:pt x="24781" y="145126"/>
                  </a:cubicBezTo>
                  <a:cubicBezTo>
                    <a:pt x="23347" y="174482"/>
                    <a:pt x="21913" y="203837"/>
                    <a:pt x="21196" y="233193"/>
                  </a:cubicBezTo>
                  <a:cubicBezTo>
                    <a:pt x="19761" y="287846"/>
                    <a:pt x="23586" y="340352"/>
                    <a:pt x="29561" y="394289"/>
                  </a:cubicBezTo>
                  <a:cubicBezTo>
                    <a:pt x="31473" y="393573"/>
                    <a:pt x="34102" y="393096"/>
                    <a:pt x="37210" y="393096"/>
                  </a:cubicBezTo>
                  <a:cubicBezTo>
                    <a:pt x="53463" y="394051"/>
                    <a:pt x="69955" y="394528"/>
                    <a:pt x="86208" y="395005"/>
                  </a:cubicBezTo>
                  <a:cubicBezTo>
                    <a:pt x="137358" y="396676"/>
                    <a:pt x="188029" y="394289"/>
                    <a:pt x="239179" y="392619"/>
                  </a:cubicBezTo>
                  <a:cubicBezTo>
                    <a:pt x="303235" y="390471"/>
                    <a:pt x="367292" y="388561"/>
                    <a:pt x="431348" y="387368"/>
                  </a:cubicBezTo>
                  <a:cubicBezTo>
                    <a:pt x="463615" y="386891"/>
                    <a:pt x="496122" y="386891"/>
                    <a:pt x="528389" y="389993"/>
                  </a:cubicBezTo>
                  <a:cubicBezTo>
                    <a:pt x="538906" y="390948"/>
                    <a:pt x="555876" y="389993"/>
                    <a:pt x="568544" y="393812"/>
                  </a:cubicBezTo>
                  <a:cubicBezTo>
                    <a:pt x="564959" y="363263"/>
                    <a:pt x="567349" y="331999"/>
                    <a:pt x="567827" y="301450"/>
                  </a:cubicBezTo>
                  <a:cubicBezTo>
                    <a:pt x="568544" y="262548"/>
                    <a:pt x="569022" y="223408"/>
                    <a:pt x="567349" y="184267"/>
                  </a:cubicBezTo>
                  <a:cubicBezTo>
                    <a:pt x="565915" y="155150"/>
                    <a:pt x="563524" y="125795"/>
                    <a:pt x="562568" y="96439"/>
                  </a:cubicBezTo>
                  <a:cubicBezTo>
                    <a:pt x="562090" y="88802"/>
                    <a:pt x="559700" y="75199"/>
                    <a:pt x="561373" y="64697"/>
                  </a:cubicBezTo>
                  <a:cubicBezTo>
                    <a:pt x="559939" y="64936"/>
                    <a:pt x="558505" y="65175"/>
                    <a:pt x="557310" y="64936"/>
                  </a:cubicBezTo>
                  <a:cubicBezTo>
                    <a:pt x="547032" y="64459"/>
                    <a:pt x="536755" y="63743"/>
                    <a:pt x="526238" y="63504"/>
                  </a:cubicBezTo>
                  <a:cubicBezTo>
                    <a:pt x="501858" y="62788"/>
                    <a:pt x="477239" y="62549"/>
                    <a:pt x="452860" y="63027"/>
                  </a:cubicBezTo>
                  <a:close/>
                  <a:moveTo>
                    <a:pt x="288536" y="199"/>
                  </a:moveTo>
                  <a:cubicBezTo>
                    <a:pt x="301144" y="-218"/>
                    <a:pt x="313752" y="-99"/>
                    <a:pt x="326420" y="1691"/>
                  </a:cubicBezTo>
                  <a:cubicBezTo>
                    <a:pt x="330483" y="2168"/>
                    <a:pt x="333351" y="6941"/>
                    <a:pt x="333351" y="10760"/>
                  </a:cubicBezTo>
                  <a:cubicBezTo>
                    <a:pt x="333351" y="15533"/>
                    <a:pt x="333829" y="34626"/>
                    <a:pt x="329527" y="45366"/>
                  </a:cubicBezTo>
                  <a:cubicBezTo>
                    <a:pt x="411988" y="44411"/>
                    <a:pt x="494927" y="38922"/>
                    <a:pt x="576909" y="44173"/>
                  </a:cubicBezTo>
                  <a:cubicBezTo>
                    <a:pt x="581451" y="44411"/>
                    <a:pt x="585036" y="47036"/>
                    <a:pt x="586231" y="51332"/>
                  </a:cubicBezTo>
                  <a:cubicBezTo>
                    <a:pt x="586470" y="51810"/>
                    <a:pt x="586470" y="52048"/>
                    <a:pt x="586709" y="52526"/>
                  </a:cubicBezTo>
                  <a:cubicBezTo>
                    <a:pt x="588143" y="57060"/>
                    <a:pt x="585514" y="60879"/>
                    <a:pt x="581929" y="62788"/>
                  </a:cubicBezTo>
                  <a:cubicBezTo>
                    <a:pt x="584558" y="75437"/>
                    <a:pt x="582168" y="91189"/>
                    <a:pt x="582646" y="103122"/>
                  </a:cubicBezTo>
                  <a:cubicBezTo>
                    <a:pt x="584080" y="133671"/>
                    <a:pt x="586709" y="164219"/>
                    <a:pt x="587665" y="195007"/>
                  </a:cubicBezTo>
                  <a:cubicBezTo>
                    <a:pt x="588860" y="233909"/>
                    <a:pt x="588382" y="273049"/>
                    <a:pt x="587665" y="312190"/>
                  </a:cubicBezTo>
                  <a:cubicBezTo>
                    <a:pt x="587187" y="344409"/>
                    <a:pt x="588382" y="377344"/>
                    <a:pt x="582168" y="409086"/>
                  </a:cubicBezTo>
                  <a:cubicBezTo>
                    <a:pt x="581690" y="412189"/>
                    <a:pt x="578582" y="413621"/>
                    <a:pt x="575714" y="413144"/>
                  </a:cubicBezTo>
                  <a:cubicBezTo>
                    <a:pt x="575236" y="413144"/>
                    <a:pt x="574997" y="413382"/>
                    <a:pt x="574519" y="413382"/>
                  </a:cubicBezTo>
                  <a:cubicBezTo>
                    <a:pt x="545120" y="413382"/>
                    <a:pt x="515004" y="408132"/>
                    <a:pt x="485127" y="407416"/>
                  </a:cubicBezTo>
                  <a:cubicBezTo>
                    <a:pt x="465767" y="406938"/>
                    <a:pt x="446645" y="407177"/>
                    <a:pt x="427285" y="407416"/>
                  </a:cubicBezTo>
                  <a:cubicBezTo>
                    <a:pt x="428241" y="411234"/>
                    <a:pt x="428719" y="415292"/>
                    <a:pt x="429675" y="418633"/>
                  </a:cubicBezTo>
                  <a:cubicBezTo>
                    <a:pt x="436129" y="441544"/>
                    <a:pt x="443060" y="464456"/>
                    <a:pt x="452382" y="486413"/>
                  </a:cubicBezTo>
                  <a:cubicBezTo>
                    <a:pt x="459791" y="504074"/>
                    <a:pt x="466245" y="522212"/>
                    <a:pt x="474371" y="539396"/>
                  </a:cubicBezTo>
                  <a:cubicBezTo>
                    <a:pt x="480586" y="552761"/>
                    <a:pt x="489907" y="564932"/>
                    <a:pt x="495883" y="578297"/>
                  </a:cubicBezTo>
                  <a:cubicBezTo>
                    <a:pt x="497556" y="582116"/>
                    <a:pt x="494927" y="586651"/>
                    <a:pt x="490385" y="585457"/>
                  </a:cubicBezTo>
                  <a:cubicBezTo>
                    <a:pt x="463615" y="578775"/>
                    <a:pt x="450948" y="534622"/>
                    <a:pt x="441865" y="512188"/>
                  </a:cubicBezTo>
                  <a:cubicBezTo>
                    <a:pt x="433499" y="491663"/>
                    <a:pt x="425134" y="471616"/>
                    <a:pt x="418680" y="450613"/>
                  </a:cubicBezTo>
                  <a:cubicBezTo>
                    <a:pt x="414856" y="438203"/>
                    <a:pt x="413183" y="419826"/>
                    <a:pt x="408164" y="407893"/>
                  </a:cubicBezTo>
                  <a:cubicBezTo>
                    <a:pt x="401471" y="408132"/>
                    <a:pt x="395018" y="408370"/>
                    <a:pt x="388325" y="408609"/>
                  </a:cubicBezTo>
                  <a:cubicBezTo>
                    <a:pt x="371355" y="409325"/>
                    <a:pt x="354385" y="409802"/>
                    <a:pt x="337176" y="410280"/>
                  </a:cubicBezTo>
                  <a:cubicBezTo>
                    <a:pt x="351039" y="469229"/>
                    <a:pt x="343390" y="530565"/>
                    <a:pt x="341000" y="590469"/>
                  </a:cubicBezTo>
                  <a:cubicBezTo>
                    <a:pt x="340761" y="595720"/>
                    <a:pt x="336937" y="599777"/>
                    <a:pt x="331678" y="600016"/>
                  </a:cubicBezTo>
                  <a:cubicBezTo>
                    <a:pt x="310884" y="600732"/>
                    <a:pt x="290567" y="604550"/>
                    <a:pt x="269773" y="603834"/>
                  </a:cubicBezTo>
                  <a:cubicBezTo>
                    <a:pt x="264992" y="603596"/>
                    <a:pt x="260212" y="599538"/>
                    <a:pt x="260451" y="594288"/>
                  </a:cubicBezTo>
                  <a:cubicBezTo>
                    <a:pt x="262363" y="547987"/>
                    <a:pt x="258061" y="501448"/>
                    <a:pt x="259017" y="454909"/>
                  </a:cubicBezTo>
                  <a:cubicBezTo>
                    <a:pt x="259256" y="447034"/>
                    <a:pt x="257344" y="426270"/>
                    <a:pt x="260929" y="412189"/>
                  </a:cubicBezTo>
                  <a:cubicBezTo>
                    <a:pt x="245632" y="412666"/>
                    <a:pt x="230335" y="413144"/>
                    <a:pt x="215277" y="413621"/>
                  </a:cubicBezTo>
                  <a:cubicBezTo>
                    <a:pt x="215038" y="414337"/>
                    <a:pt x="215038" y="415053"/>
                    <a:pt x="214799" y="415769"/>
                  </a:cubicBezTo>
                  <a:cubicBezTo>
                    <a:pt x="206672" y="446079"/>
                    <a:pt x="190419" y="476628"/>
                    <a:pt x="176078" y="504551"/>
                  </a:cubicBezTo>
                  <a:cubicBezTo>
                    <a:pt x="160542" y="533906"/>
                    <a:pt x="144289" y="563978"/>
                    <a:pt x="120148" y="587367"/>
                  </a:cubicBezTo>
                  <a:cubicBezTo>
                    <a:pt x="114890" y="592617"/>
                    <a:pt x="106046" y="585935"/>
                    <a:pt x="109871" y="579491"/>
                  </a:cubicBezTo>
                  <a:cubicBezTo>
                    <a:pt x="126363" y="551090"/>
                    <a:pt x="144050" y="523883"/>
                    <a:pt x="158869" y="494527"/>
                  </a:cubicBezTo>
                  <a:cubicBezTo>
                    <a:pt x="172015" y="468274"/>
                    <a:pt x="181815" y="440112"/>
                    <a:pt x="195439" y="414337"/>
                  </a:cubicBezTo>
                  <a:cubicBezTo>
                    <a:pt x="149308" y="416246"/>
                    <a:pt x="103178" y="416724"/>
                    <a:pt x="57048" y="413621"/>
                  </a:cubicBezTo>
                  <a:cubicBezTo>
                    <a:pt x="55614" y="413621"/>
                    <a:pt x="36254" y="411473"/>
                    <a:pt x="26932" y="406938"/>
                  </a:cubicBezTo>
                  <a:cubicBezTo>
                    <a:pt x="22391" y="410041"/>
                    <a:pt x="14264" y="408609"/>
                    <a:pt x="12352" y="402165"/>
                  </a:cubicBezTo>
                  <a:cubicBezTo>
                    <a:pt x="-3184" y="348944"/>
                    <a:pt x="-316" y="288085"/>
                    <a:pt x="1357" y="233193"/>
                  </a:cubicBezTo>
                  <a:cubicBezTo>
                    <a:pt x="3030" y="176630"/>
                    <a:pt x="-77" y="114816"/>
                    <a:pt x="10679" y="58970"/>
                  </a:cubicBezTo>
                  <a:cubicBezTo>
                    <a:pt x="11157" y="56583"/>
                    <a:pt x="12830" y="55151"/>
                    <a:pt x="14742" y="54674"/>
                  </a:cubicBezTo>
                  <a:cubicBezTo>
                    <a:pt x="15698" y="53242"/>
                    <a:pt x="17132" y="52287"/>
                    <a:pt x="19044" y="51810"/>
                  </a:cubicBezTo>
                  <a:cubicBezTo>
                    <a:pt x="93857" y="40115"/>
                    <a:pt x="171059" y="42741"/>
                    <a:pt x="247066" y="44650"/>
                  </a:cubicBezTo>
                  <a:cubicBezTo>
                    <a:pt x="243720" y="33433"/>
                    <a:pt x="242286" y="22216"/>
                    <a:pt x="241569" y="10760"/>
                  </a:cubicBezTo>
                  <a:cubicBezTo>
                    <a:pt x="241330" y="5748"/>
                    <a:pt x="245871" y="1929"/>
                    <a:pt x="250651" y="1929"/>
                  </a:cubicBezTo>
                  <a:cubicBezTo>
                    <a:pt x="263319" y="1571"/>
                    <a:pt x="275927" y="617"/>
                    <a:pt x="288536" y="199"/>
                  </a:cubicBezTo>
                  <a:close/>
                </a:path>
              </a:pathLst>
            </a:custGeom>
            <a:solidFill>
              <a:srgbClr val="F8F8F8"/>
            </a:solidFill>
            <a:ln>
              <a:noFill/>
            </a:ln>
          </p:spPr>
          <p:txBody>
            <a:bodyPr/>
            <a:p>
              <a:endParaRPr lang="zh-CN" altLang="en-US" sz="1800"/>
            </a:p>
          </p:txBody>
        </p:sp>
      </p:grpSp>
      <p:grpSp>
        <p:nvGrpSpPr>
          <p:cNvPr id="30" name="组合 29"/>
          <p:cNvGrpSpPr/>
          <p:nvPr/>
        </p:nvGrpSpPr>
        <p:grpSpPr>
          <a:xfrm>
            <a:off x="7106581" y="4521200"/>
            <a:ext cx="846667" cy="846667"/>
            <a:chOff x="5329936" y="3390900"/>
            <a:chExt cx="635000" cy="635000"/>
          </a:xfrm>
        </p:grpSpPr>
        <p:sp>
          <p:nvSpPr>
            <p:cNvPr id="8" name="椭圆 7"/>
            <p:cNvSpPr/>
            <p:nvPr/>
          </p:nvSpPr>
          <p:spPr>
            <a:xfrm>
              <a:off x="5329936" y="3390900"/>
              <a:ext cx="635000" cy="635000"/>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1" name="round-eyeglasses_26273"/>
            <p:cNvSpPr>
              <a:spLocks noChangeAspect="1"/>
            </p:cNvSpPr>
            <p:nvPr/>
          </p:nvSpPr>
          <p:spPr bwMode="auto">
            <a:xfrm>
              <a:off x="5502694" y="3555979"/>
              <a:ext cx="289482" cy="304843"/>
            </a:xfrm>
            <a:custGeom>
              <a:avLst/>
              <a:gdLst>
                <a:gd name="connsiteX0" fmla="*/ 409259 w 546295"/>
                <a:gd name="connsiteY0" fmla="*/ 449321 h 575282"/>
                <a:gd name="connsiteX1" fmla="*/ 362554 w 546295"/>
                <a:gd name="connsiteY1" fmla="*/ 527675 h 575282"/>
                <a:gd name="connsiteX2" fmla="*/ 449008 w 546295"/>
                <a:gd name="connsiteY2" fmla="*/ 469158 h 575282"/>
                <a:gd name="connsiteX3" fmla="*/ 409259 w 546295"/>
                <a:gd name="connsiteY3" fmla="*/ 449321 h 575282"/>
                <a:gd name="connsiteX4" fmla="*/ 196603 w 546295"/>
                <a:gd name="connsiteY4" fmla="*/ 449321 h 575282"/>
                <a:gd name="connsiteX5" fmla="*/ 157848 w 546295"/>
                <a:gd name="connsiteY5" fmla="*/ 469158 h 575282"/>
                <a:gd name="connsiteX6" fmla="*/ 242314 w 546295"/>
                <a:gd name="connsiteY6" fmla="*/ 526683 h 575282"/>
                <a:gd name="connsiteX7" fmla="*/ 196603 w 546295"/>
                <a:gd name="connsiteY7" fmla="*/ 449321 h 575282"/>
                <a:gd name="connsiteX8" fmla="*/ 311875 w 546295"/>
                <a:gd name="connsiteY8" fmla="*/ 431469 h 575282"/>
                <a:gd name="connsiteX9" fmla="*/ 311875 w 546295"/>
                <a:gd name="connsiteY9" fmla="*/ 535609 h 575282"/>
                <a:gd name="connsiteX10" fmla="*/ 393360 w 546295"/>
                <a:gd name="connsiteY10" fmla="*/ 443370 h 575282"/>
                <a:gd name="connsiteX11" fmla="*/ 311875 w 546295"/>
                <a:gd name="connsiteY11" fmla="*/ 431469 h 575282"/>
                <a:gd name="connsiteX12" fmla="*/ 294981 w 546295"/>
                <a:gd name="connsiteY12" fmla="*/ 431469 h 575282"/>
                <a:gd name="connsiteX13" fmla="*/ 212502 w 546295"/>
                <a:gd name="connsiteY13" fmla="*/ 444362 h 575282"/>
                <a:gd name="connsiteX14" fmla="*/ 294981 w 546295"/>
                <a:gd name="connsiteY14" fmla="*/ 536601 h 575282"/>
                <a:gd name="connsiteX15" fmla="*/ 425159 w 546295"/>
                <a:gd name="connsiteY15" fmla="*/ 362042 h 575282"/>
                <a:gd name="connsiteX16" fmla="*/ 414228 w 546295"/>
                <a:gd name="connsiteY16" fmla="*/ 433452 h 575282"/>
                <a:gd name="connsiteX17" fmla="*/ 458945 w 546295"/>
                <a:gd name="connsiteY17" fmla="*/ 456264 h 575282"/>
                <a:gd name="connsiteX18" fmla="*/ 493726 w 546295"/>
                <a:gd name="connsiteY18" fmla="*/ 362042 h 575282"/>
                <a:gd name="connsiteX19" fmla="*/ 311875 w 546295"/>
                <a:gd name="connsiteY19" fmla="*/ 362042 h 575282"/>
                <a:gd name="connsiteX20" fmla="*/ 311875 w 546295"/>
                <a:gd name="connsiteY20" fmla="*/ 414608 h 575282"/>
                <a:gd name="connsiteX21" fmla="*/ 398328 w 546295"/>
                <a:gd name="connsiteY21" fmla="*/ 427501 h 575282"/>
                <a:gd name="connsiteX22" fmla="*/ 408266 w 546295"/>
                <a:gd name="connsiteY22" fmla="*/ 362042 h 575282"/>
                <a:gd name="connsiteX23" fmla="*/ 197596 w 546295"/>
                <a:gd name="connsiteY23" fmla="*/ 362042 h 575282"/>
                <a:gd name="connsiteX24" fmla="*/ 207534 w 546295"/>
                <a:gd name="connsiteY24" fmla="*/ 428493 h 575282"/>
                <a:gd name="connsiteX25" fmla="*/ 294981 w 546295"/>
                <a:gd name="connsiteY25" fmla="*/ 414608 h 575282"/>
                <a:gd name="connsiteX26" fmla="*/ 294981 w 546295"/>
                <a:gd name="connsiteY26" fmla="*/ 362042 h 575282"/>
                <a:gd name="connsiteX27" fmla="*/ 113130 w 546295"/>
                <a:gd name="connsiteY27" fmla="*/ 362042 h 575282"/>
                <a:gd name="connsiteX28" fmla="*/ 147910 w 546295"/>
                <a:gd name="connsiteY28" fmla="*/ 456264 h 575282"/>
                <a:gd name="connsiteX29" fmla="*/ 191634 w 546295"/>
                <a:gd name="connsiteY29" fmla="*/ 433452 h 575282"/>
                <a:gd name="connsiteX30" fmla="*/ 180703 w 546295"/>
                <a:gd name="connsiteY30" fmla="*/ 362042 h 575282"/>
                <a:gd name="connsiteX31" fmla="*/ 398328 w 546295"/>
                <a:gd name="connsiteY31" fmla="*/ 264844 h 575282"/>
                <a:gd name="connsiteX32" fmla="*/ 311875 w 546295"/>
                <a:gd name="connsiteY32" fmla="*/ 278729 h 575282"/>
                <a:gd name="connsiteX33" fmla="*/ 311875 w 546295"/>
                <a:gd name="connsiteY33" fmla="*/ 345181 h 575282"/>
                <a:gd name="connsiteX34" fmla="*/ 408266 w 546295"/>
                <a:gd name="connsiteY34" fmla="*/ 345181 h 575282"/>
                <a:gd name="connsiteX35" fmla="*/ 398328 w 546295"/>
                <a:gd name="connsiteY35" fmla="*/ 264844 h 575282"/>
                <a:gd name="connsiteX36" fmla="*/ 207534 w 546295"/>
                <a:gd name="connsiteY36" fmla="*/ 264844 h 575282"/>
                <a:gd name="connsiteX37" fmla="*/ 197596 w 546295"/>
                <a:gd name="connsiteY37" fmla="*/ 345181 h 575282"/>
                <a:gd name="connsiteX38" fmla="*/ 294981 w 546295"/>
                <a:gd name="connsiteY38" fmla="*/ 345181 h 575282"/>
                <a:gd name="connsiteX39" fmla="*/ 294981 w 546295"/>
                <a:gd name="connsiteY39" fmla="*/ 278729 h 575282"/>
                <a:gd name="connsiteX40" fmla="*/ 207534 w 546295"/>
                <a:gd name="connsiteY40" fmla="*/ 264844 h 575282"/>
                <a:gd name="connsiteX41" fmla="*/ 458945 w 546295"/>
                <a:gd name="connsiteY41" fmla="*/ 237073 h 575282"/>
                <a:gd name="connsiteX42" fmla="*/ 414228 w 546295"/>
                <a:gd name="connsiteY42" fmla="*/ 259885 h 575282"/>
                <a:gd name="connsiteX43" fmla="*/ 425159 w 546295"/>
                <a:gd name="connsiteY43" fmla="*/ 345181 h 575282"/>
                <a:gd name="connsiteX44" fmla="*/ 493726 w 546295"/>
                <a:gd name="connsiteY44" fmla="*/ 345181 h 575282"/>
                <a:gd name="connsiteX45" fmla="*/ 458945 w 546295"/>
                <a:gd name="connsiteY45" fmla="*/ 237073 h 575282"/>
                <a:gd name="connsiteX46" fmla="*/ 147910 w 546295"/>
                <a:gd name="connsiteY46" fmla="*/ 237073 h 575282"/>
                <a:gd name="connsiteX47" fmla="*/ 113130 w 546295"/>
                <a:gd name="connsiteY47" fmla="*/ 345181 h 575282"/>
                <a:gd name="connsiteX48" fmla="*/ 180703 w 546295"/>
                <a:gd name="connsiteY48" fmla="*/ 345181 h 575282"/>
                <a:gd name="connsiteX49" fmla="*/ 191634 w 546295"/>
                <a:gd name="connsiteY49" fmla="*/ 259885 h 575282"/>
                <a:gd name="connsiteX50" fmla="*/ 147910 w 546295"/>
                <a:gd name="connsiteY50" fmla="*/ 237073 h 575282"/>
                <a:gd name="connsiteX51" fmla="*/ 242314 w 546295"/>
                <a:gd name="connsiteY51" fmla="*/ 165662 h 575282"/>
                <a:gd name="connsiteX52" fmla="*/ 157848 w 546295"/>
                <a:gd name="connsiteY52" fmla="*/ 224179 h 575282"/>
                <a:gd name="connsiteX53" fmla="*/ 196603 w 546295"/>
                <a:gd name="connsiteY53" fmla="*/ 244015 h 575282"/>
                <a:gd name="connsiteX54" fmla="*/ 242314 w 546295"/>
                <a:gd name="connsiteY54" fmla="*/ 165662 h 575282"/>
                <a:gd name="connsiteX55" fmla="*/ 311875 w 546295"/>
                <a:gd name="connsiteY55" fmla="*/ 156736 h 575282"/>
                <a:gd name="connsiteX56" fmla="*/ 311875 w 546295"/>
                <a:gd name="connsiteY56" fmla="*/ 261868 h 575282"/>
                <a:gd name="connsiteX57" fmla="*/ 393360 w 546295"/>
                <a:gd name="connsiteY57" fmla="*/ 248975 h 575282"/>
                <a:gd name="connsiteX58" fmla="*/ 311875 w 546295"/>
                <a:gd name="connsiteY58" fmla="*/ 156736 h 575282"/>
                <a:gd name="connsiteX59" fmla="*/ 294981 w 546295"/>
                <a:gd name="connsiteY59" fmla="*/ 156736 h 575282"/>
                <a:gd name="connsiteX60" fmla="*/ 212502 w 546295"/>
                <a:gd name="connsiteY60" fmla="*/ 248975 h 575282"/>
                <a:gd name="connsiteX61" fmla="*/ 294981 w 546295"/>
                <a:gd name="connsiteY61" fmla="*/ 261868 h 575282"/>
                <a:gd name="connsiteX62" fmla="*/ 301937 w 546295"/>
                <a:gd name="connsiteY62" fmla="*/ 138883 h 575282"/>
                <a:gd name="connsiteX63" fmla="*/ 302931 w 546295"/>
                <a:gd name="connsiteY63" fmla="*/ 138883 h 575282"/>
                <a:gd name="connsiteX64" fmla="*/ 393360 w 546295"/>
                <a:gd name="connsiteY64" fmla="*/ 159711 h 575282"/>
                <a:gd name="connsiteX65" fmla="*/ 384416 w 546295"/>
                <a:gd name="connsiteY65" fmla="*/ 174588 h 575282"/>
                <a:gd name="connsiteX66" fmla="*/ 362554 w 546295"/>
                <a:gd name="connsiteY66" fmla="*/ 165662 h 575282"/>
                <a:gd name="connsiteX67" fmla="*/ 409259 w 546295"/>
                <a:gd name="connsiteY67" fmla="*/ 244015 h 575282"/>
                <a:gd name="connsiteX68" fmla="*/ 449008 w 546295"/>
                <a:gd name="connsiteY68" fmla="*/ 224179 h 575282"/>
                <a:gd name="connsiteX69" fmla="*/ 428140 w 546295"/>
                <a:gd name="connsiteY69" fmla="*/ 203351 h 575282"/>
                <a:gd name="connsiteX70" fmla="*/ 440065 w 546295"/>
                <a:gd name="connsiteY70" fmla="*/ 190457 h 575282"/>
                <a:gd name="connsiteX71" fmla="*/ 462920 w 546295"/>
                <a:gd name="connsiteY71" fmla="*/ 214261 h 575282"/>
                <a:gd name="connsiteX72" fmla="*/ 472858 w 546295"/>
                <a:gd name="connsiteY72" fmla="*/ 227155 h 575282"/>
                <a:gd name="connsiteX73" fmla="*/ 510619 w 546295"/>
                <a:gd name="connsiteY73" fmla="*/ 346173 h 575282"/>
                <a:gd name="connsiteX74" fmla="*/ 472858 w 546295"/>
                <a:gd name="connsiteY74" fmla="*/ 466182 h 575282"/>
                <a:gd name="connsiteX75" fmla="*/ 462920 w 546295"/>
                <a:gd name="connsiteY75" fmla="*/ 479076 h 575282"/>
                <a:gd name="connsiteX76" fmla="*/ 302931 w 546295"/>
                <a:gd name="connsiteY76" fmla="*/ 553462 h 575282"/>
                <a:gd name="connsiteX77" fmla="*/ 301937 w 546295"/>
                <a:gd name="connsiteY77" fmla="*/ 553462 h 575282"/>
                <a:gd name="connsiteX78" fmla="*/ 143935 w 546295"/>
                <a:gd name="connsiteY78" fmla="*/ 479076 h 575282"/>
                <a:gd name="connsiteX79" fmla="*/ 133998 w 546295"/>
                <a:gd name="connsiteY79" fmla="*/ 466182 h 575282"/>
                <a:gd name="connsiteX80" fmla="*/ 95243 w 546295"/>
                <a:gd name="connsiteY80" fmla="*/ 346173 h 575282"/>
                <a:gd name="connsiteX81" fmla="*/ 133998 w 546295"/>
                <a:gd name="connsiteY81" fmla="*/ 227155 h 575282"/>
                <a:gd name="connsiteX82" fmla="*/ 143935 w 546295"/>
                <a:gd name="connsiteY82" fmla="*/ 214261 h 575282"/>
                <a:gd name="connsiteX83" fmla="*/ 301937 w 546295"/>
                <a:gd name="connsiteY83" fmla="*/ 138883 h 575282"/>
                <a:gd name="connsiteX84" fmla="*/ 308898 w 546295"/>
                <a:gd name="connsiteY84" fmla="*/ 32810 h 575282"/>
                <a:gd name="connsiteX85" fmla="*/ 378425 w 546295"/>
                <a:gd name="connsiteY85" fmla="*/ 40744 h 575282"/>
                <a:gd name="connsiteX86" fmla="*/ 372466 w 546295"/>
                <a:gd name="connsiteY86" fmla="*/ 59587 h 575282"/>
                <a:gd name="connsiteX87" fmla="*/ 355580 w 546295"/>
                <a:gd name="connsiteY87" fmla="*/ 70495 h 575282"/>
                <a:gd name="connsiteX88" fmla="*/ 308898 w 546295"/>
                <a:gd name="connsiteY88" fmla="*/ 66529 h 575282"/>
                <a:gd name="connsiteX89" fmla="*/ 33770 w 546295"/>
                <a:gd name="connsiteY89" fmla="*/ 341236 h 575282"/>
                <a:gd name="connsiteX90" fmla="*/ 164878 w 546295"/>
                <a:gd name="connsiteY90" fmla="*/ 575282 h 575282"/>
                <a:gd name="connsiteX91" fmla="*/ 2980 w 546295"/>
                <a:gd name="connsiteY91" fmla="*/ 391813 h 575282"/>
                <a:gd name="connsiteX92" fmla="*/ 0 w 546295"/>
                <a:gd name="connsiteY92" fmla="*/ 341236 h 575282"/>
                <a:gd name="connsiteX93" fmla="*/ 308898 w 546295"/>
                <a:gd name="connsiteY93" fmla="*/ 32810 h 575282"/>
                <a:gd name="connsiteX94" fmla="*/ 504581 w 546295"/>
                <a:gd name="connsiteY94" fmla="*/ 0 h 575282"/>
                <a:gd name="connsiteX95" fmla="*/ 518489 w 546295"/>
                <a:gd name="connsiteY95" fmla="*/ 14877 h 575282"/>
                <a:gd name="connsiteX96" fmla="*/ 493654 w 546295"/>
                <a:gd name="connsiteY96" fmla="*/ 103145 h 575282"/>
                <a:gd name="connsiteX97" fmla="*/ 536370 w 546295"/>
                <a:gd name="connsiteY97" fmla="*/ 128932 h 575282"/>
                <a:gd name="connsiteX98" fmla="*/ 544317 w 546295"/>
                <a:gd name="connsiteY98" fmla="*/ 153726 h 575282"/>
                <a:gd name="connsiteX99" fmla="*/ 520476 w 546295"/>
                <a:gd name="connsiteY99" fmla="*/ 160669 h 575282"/>
                <a:gd name="connsiteX100" fmla="*/ 469813 w 546295"/>
                <a:gd name="connsiteY100" fmla="*/ 133891 h 575282"/>
                <a:gd name="connsiteX101" fmla="*/ 412197 w 546295"/>
                <a:gd name="connsiteY101" fmla="*/ 200340 h 575282"/>
                <a:gd name="connsiteX102" fmla="*/ 392329 w 546295"/>
                <a:gd name="connsiteY102" fmla="*/ 193398 h 575282"/>
                <a:gd name="connsiteX103" fmla="*/ 441005 w 546295"/>
                <a:gd name="connsiteY103" fmla="*/ 111080 h 575282"/>
                <a:gd name="connsiteX104" fmla="*/ 402263 w 546295"/>
                <a:gd name="connsiteY104" fmla="*/ 84302 h 575282"/>
                <a:gd name="connsiteX105" fmla="*/ 369482 w 546295"/>
                <a:gd name="connsiteY105" fmla="*/ 101162 h 575282"/>
                <a:gd name="connsiteX106" fmla="*/ 357561 w 546295"/>
                <a:gd name="connsiteY106" fmla="*/ 88269 h 575282"/>
                <a:gd name="connsiteX107" fmla="*/ 386369 w 546295"/>
                <a:gd name="connsiteY107" fmla="*/ 64466 h 575282"/>
                <a:gd name="connsiteX108" fmla="*/ 397296 w 546295"/>
                <a:gd name="connsiteY108" fmla="*/ 20827 h 575282"/>
                <a:gd name="connsiteX109" fmla="*/ 411204 w 546295"/>
                <a:gd name="connsiteY109" fmla="*/ 32729 h 575282"/>
                <a:gd name="connsiteX110" fmla="*/ 412197 w 546295"/>
                <a:gd name="connsiteY110" fmla="*/ 64466 h 575282"/>
                <a:gd name="connsiteX111" fmla="*/ 458886 w 546295"/>
                <a:gd name="connsiteY111" fmla="*/ 84302 h 57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6295" h="575282">
                  <a:moveTo>
                    <a:pt x="409259" y="449321"/>
                  </a:moveTo>
                  <a:cubicBezTo>
                    <a:pt x="398328" y="482051"/>
                    <a:pt x="382429" y="508830"/>
                    <a:pt x="362554" y="527675"/>
                  </a:cubicBezTo>
                  <a:cubicBezTo>
                    <a:pt x="396341" y="515773"/>
                    <a:pt x="426153" y="495937"/>
                    <a:pt x="449008" y="469158"/>
                  </a:cubicBezTo>
                  <a:cubicBezTo>
                    <a:pt x="437084" y="461223"/>
                    <a:pt x="424165" y="454280"/>
                    <a:pt x="409259" y="449321"/>
                  </a:cubicBezTo>
                  <a:close/>
                  <a:moveTo>
                    <a:pt x="196603" y="449321"/>
                  </a:moveTo>
                  <a:cubicBezTo>
                    <a:pt x="181697" y="455272"/>
                    <a:pt x="168778" y="461223"/>
                    <a:pt x="157848" y="469158"/>
                  </a:cubicBezTo>
                  <a:cubicBezTo>
                    <a:pt x="179709" y="494945"/>
                    <a:pt x="209521" y="515773"/>
                    <a:pt x="242314" y="526683"/>
                  </a:cubicBezTo>
                  <a:cubicBezTo>
                    <a:pt x="223433" y="508830"/>
                    <a:pt x="207534" y="482051"/>
                    <a:pt x="196603" y="449321"/>
                  </a:cubicBezTo>
                  <a:close/>
                  <a:moveTo>
                    <a:pt x="311875" y="431469"/>
                  </a:moveTo>
                  <a:lnTo>
                    <a:pt x="311875" y="535609"/>
                  </a:lnTo>
                  <a:cubicBezTo>
                    <a:pt x="346655" y="530650"/>
                    <a:pt x="376466" y="494945"/>
                    <a:pt x="393360" y="443370"/>
                  </a:cubicBezTo>
                  <a:cubicBezTo>
                    <a:pt x="368517" y="436428"/>
                    <a:pt x="341686" y="432460"/>
                    <a:pt x="311875" y="431469"/>
                  </a:cubicBezTo>
                  <a:close/>
                  <a:moveTo>
                    <a:pt x="294981" y="431469"/>
                  </a:moveTo>
                  <a:cubicBezTo>
                    <a:pt x="265170" y="432460"/>
                    <a:pt x="237345" y="436428"/>
                    <a:pt x="212502" y="444362"/>
                  </a:cubicBezTo>
                  <a:cubicBezTo>
                    <a:pt x="229396" y="495937"/>
                    <a:pt x="260201" y="531642"/>
                    <a:pt x="294981" y="536601"/>
                  </a:cubicBezTo>
                  <a:close/>
                  <a:moveTo>
                    <a:pt x="425159" y="362042"/>
                  </a:moveTo>
                  <a:cubicBezTo>
                    <a:pt x="424165" y="386837"/>
                    <a:pt x="420190" y="410641"/>
                    <a:pt x="414228" y="433452"/>
                  </a:cubicBezTo>
                  <a:cubicBezTo>
                    <a:pt x="431121" y="439403"/>
                    <a:pt x="446027" y="447338"/>
                    <a:pt x="458945" y="456264"/>
                  </a:cubicBezTo>
                  <a:cubicBezTo>
                    <a:pt x="477826" y="428493"/>
                    <a:pt x="490745" y="396755"/>
                    <a:pt x="493726" y="362042"/>
                  </a:cubicBezTo>
                  <a:close/>
                  <a:moveTo>
                    <a:pt x="311875" y="362042"/>
                  </a:moveTo>
                  <a:lnTo>
                    <a:pt x="311875" y="414608"/>
                  </a:lnTo>
                  <a:cubicBezTo>
                    <a:pt x="342680" y="415600"/>
                    <a:pt x="372492" y="419567"/>
                    <a:pt x="398328" y="427501"/>
                  </a:cubicBezTo>
                  <a:cubicBezTo>
                    <a:pt x="403297" y="407665"/>
                    <a:pt x="407272" y="384853"/>
                    <a:pt x="408266" y="362042"/>
                  </a:cubicBezTo>
                  <a:close/>
                  <a:moveTo>
                    <a:pt x="197596" y="362042"/>
                  </a:moveTo>
                  <a:cubicBezTo>
                    <a:pt x="198590" y="384853"/>
                    <a:pt x="202565" y="407665"/>
                    <a:pt x="207534" y="428493"/>
                  </a:cubicBezTo>
                  <a:cubicBezTo>
                    <a:pt x="234364" y="419567"/>
                    <a:pt x="263182" y="415600"/>
                    <a:pt x="294981" y="414608"/>
                  </a:cubicBezTo>
                  <a:lnTo>
                    <a:pt x="294981" y="362042"/>
                  </a:lnTo>
                  <a:close/>
                  <a:moveTo>
                    <a:pt x="113130" y="362042"/>
                  </a:moveTo>
                  <a:cubicBezTo>
                    <a:pt x="116111" y="396755"/>
                    <a:pt x="128036" y="428493"/>
                    <a:pt x="147910" y="456264"/>
                  </a:cubicBezTo>
                  <a:cubicBezTo>
                    <a:pt x="160829" y="447338"/>
                    <a:pt x="175735" y="439403"/>
                    <a:pt x="191634" y="433452"/>
                  </a:cubicBezTo>
                  <a:cubicBezTo>
                    <a:pt x="185672" y="411632"/>
                    <a:pt x="181697" y="386837"/>
                    <a:pt x="180703" y="362042"/>
                  </a:cubicBezTo>
                  <a:close/>
                  <a:moveTo>
                    <a:pt x="398328" y="264844"/>
                  </a:moveTo>
                  <a:cubicBezTo>
                    <a:pt x="371498" y="272778"/>
                    <a:pt x="342680" y="277737"/>
                    <a:pt x="311875" y="278729"/>
                  </a:cubicBezTo>
                  <a:lnTo>
                    <a:pt x="311875" y="345181"/>
                  </a:lnTo>
                  <a:lnTo>
                    <a:pt x="408266" y="345181"/>
                  </a:lnTo>
                  <a:cubicBezTo>
                    <a:pt x="408266" y="316418"/>
                    <a:pt x="404291" y="289639"/>
                    <a:pt x="398328" y="264844"/>
                  </a:cubicBezTo>
                  <a:close/>
                  <a:moveTo>
                    <a:pt x="207534" y="264844"/>
                  </a:moveTo>
                  <a:cubicBezTo>
                    <a:pt x="201571" y="289639"/>
                    <a:pt x="197596" y="316418"/>
                    <a:pt x="197596" y="345181"/>
                  </a:cubicBezTo>
                  <a:lnTo>
                    <a:pt x="294981" y="345181"/>
                  </a:lnTo>
                  <a:lnTo>
                    <a:pt x="294981" y="278729"/>
                  </a:lnTo>
                  <a:cubicBezTo>
                    <a:pt x="263182" y="277737"/>
                    <a:pt x="234364" y="272778"/>
                    <a:pt x="207534" y="264844"/>
                  </a:cubicBezTo>
                  <a:close/>
                  <a:moveTo>
                    <a:pt x="458945" y="237073"/>
                  </a:moveTo>
                  <a:cubicBezTo>
                    <a:pt x="446027" y="245999"/>
                    <a:pt x="431121" y="253934"/>
                    <a:pt x="414228" y="259885"/>
                  </a:cubicBezTo>
                  <a:cubicBezTo>
                    <a:pt x="421184" y="285672"/>
                    <a:pt x="425159" y="314434"/>
                    <a:pt x="425159" y="345181"/>
                  </a:cubicBezTo>
                  <a:lnTo>
                    <a:pt x="493726" y="345181"/>
                  </a:lnTo>
                  <a:cubicBezTo>
                    <a:pt x="493726" y="304516"/>
                    <a:pt x="480807" y="267819"/>
                    <a:pt x="458945" y="237073"/>
                  </a:cubicBezTo>
                  <a:close/>
                  <a:moveTo>
                    <a:pt x="147910" y="237073"/>
                  </a:moveTo>
                  <a:cubicBezTo>
                    <a:pt x="126048" y="267819"/>
                    <a:pt x="113130" y="304516"/>
                    <a:pt x="113130" y="345181"/>
                  </a:cubicBezTo>
                  <a:lnTo>
                    <a:pt x="180703" y="345181"/>
                  </a:lnTo>
                  <a:cubicBezTo>
                    <a:pt x="180703" y="314434"/>
                    <a:pt x="184678" y="285672"/>
                    <a:pt x="191634" y="259885"/>
                  </a:cubicBezTo>
                  <a:cubicBezTo>
                    <a:pt x="175735" y="252942"/>
                    <a:pt x="160829" y="245999"/>
                    <a:pt x="147910" y="237073"/>
                  </a:cubicBezTo>
                  <a:close/>
                  <a:moveTo>
                    <a:pt x="242314" y="165662"/>
                  </a:moveTo>
                  <a:cubicBezTo>
                    <a:pt x="209521" y="177564"/>
                    <a:pt x="179709" y="197400"/>
                    <a:pt x="157848" y="224179"/>
                  </a:cubicBezTo>
                  <a:cubicBezTo>
                    <a:pt x="168778" y="231122"/>
                    <a:pt x="181697" y="238065"/>
                    <a:pt x="196603" y="244015"/>
                  </a:cubicBezTo>
                  <a:cubicBezTo>
                    <a:pt x="207534" y="211286"/>
                    <a:pt x="223433" y="184507"/>
                    <a:pt x="242314" y="165662"/>
                  </a:cubicBezTo>
                  <a:close/>
                  <a:moveTo>
                    <a:pt x="311875" y="156736"/>
                  </a:moveTo>
                  <a:lnTo>
                    <a:pt x="311875" y="261868"/>
                  </a:lnTo>
                  <a:cubicBezTo>
                    <a:pt x="341686" y="260876"/>
                    <a:pt x="368517" y="256909"/>
                    <a:pt x="393360" y="248975"/>
                  </a:cubicBezTo>
                  <a:cubicBezTo>
                    <a:pt x="376466" y="198392"/>
                    <a:pt x="346655" y="162687"/>
                    <a:pt x="311875" y="156736"/>
                  </a:cubicBezTo>
                  <a:close/>
                  <a:moveTo>
                    <a:pt x="294981" y="156736"/>
                  </a:moveTo>
                  <a:cubicBezTo>
                    <a:pt x="260201" y="161695"/>
                    <a:pt x="229396" y="197400"/>
                    <a:pt x="212502" y="248975"/>
                  </a:cubicBezTo>
                  <a:cubicBezTo>
                    <a:pt x="237345" y="255917"/>
                    <a:pt x="265170" y="260876"/>
                    <a:pt x="294981" y="261868"/>
                  </a:cubicBezTo>
                  <a:close/>
                  <a:moveTo>
                    <a:pt x="301937" y="138883"/>
                  </a:moveTo>
                  <a:cubicBezTo>
                    <a:pt x="301937" y="138883"/>
                    <a:pt x="302931" y="138883"/>
                    <a:pt x="302931" y="138883"/>
                  </a:cubicBezTo>
                  <a:cubicBezTo>
                    <a:pt x="335724" y="138883"/>
                    <a:pt x="365536" y="146818"/>
                    <a:pt x="393360" y="159711"/>
                  </a:cubicBezTo>
                  <a:lnTo>
                    <a:pt x="384416" y="174588"/>
                  </a:lnTo>
                  <a:cubicBezTo>
                    <a:pt x="377460" y="170621"/>
                    <a:pt x="369510" y="167646"/>
                    <a:pt x="362554" y="165662"/>
                  </a:cubicBezTo>
                  <a:cubicBezTo>
                    <a:pt x="382429" y="184507"/>
                    <a:pt x="398328" y="211286"/>
                    <a:pt x="409259" y="244015"/>
                  </a:cubicBezTo>
                  <a:cubicBezTo>
                    <a:pt x="424165" y="238065"/>
                    <a:pt x="438077" y="232114"/>
                    <a:pt x="449008" y="224179"/>
                  </a:cubicBezTo>
                  <a:cubicBezTo>
                    <a:pt x="443046" y="216245"/>
                    <a:pt x="435096" y="209302"/>
                    <a:pt x="428140" y="203351"/>
                  </a:cubicBezTo>
                  <a:lnTo>
                    <a:pt x="440065" y="190457"/>
                  </a:lnTo>
                  <a:cubicBezTo>
                    <a:pt x="448014" y="198392"/>
                    <a:pt x="455964" y="205335"/>
                    <a:pt x="462920" y="214261"/>
                  </a:cubicBezTo>
                  <a:cubicBezTo>
                    <a:pt x="466895" y="218228"/>
                    <a:pt x="469876" y="222196"/>
                    <a:pt x="472858" y="227155"/>
                  </a:cubicBezTo>
                  <a:cubicBezTo>
                    <a:pt x="496707" y="260876"/>
                    <a:pt x="510619" y="301541"/>
                    <a:pt x="510619" y="346173"/>
                  </a:cubicBezTo>
                  <a:cubicBezTo>
                    <a:pt x="510619" y="390804"/>
                    <a:pt x="496707" y="432460"/>
                    <a:pt x="472858" y="466182"/>
                  </a:cubicBezTo>
                  <a:cubicBezTo>
                    <a:pt x="469876" y="470149"/>
                    <a:pt x="466895" y="475109"/>
                    <a:pt x="462920" y="479076"/>
                  </a:cubicBezTo>
                  <a:cubicBezTo>
                    <a:pt x="425159" y="524699"/>
                    <a:pt x="367523" y="553462"/>
                    <a:pt x="302931" y="553462"/>
                  </a:cubicBezTo>
                  <a:cubicBezTo>
                    <a:pt x="302931" y="553462"/>
                    <a:pt x="301937" y="553462"/>
                    <a:pt x="301937" y="553462"/>
                  </a:cubicBezTo>
                  <a:cubicBezTo>
                    <a:pt x="238339" y="553462"/>
                    <a:pt x="181697" y="524699"/>
                    <a:pt x="143935" y="479076"/>
                  </a:cubicBezTo>
                  <a:cubicBezTo>
                    <a:pt x="139961" y="475109"/>
                    <a:pt x="136979" y="470149"/>
                    <a:pt x="133998" y="466182"/>
                  </a:cubicBezTo>
                  <a:cubicBezTo>
                    <a:pt x="110149" y="432460"/>
                    <a:pt x="95243" y="390804"/>
                    <a:pt x="95243" y="346173"/>
                  </a:cubicBezTo>
                  <a:cubicBezTo>
                    <a:pt x="95243" y="301541"/>
                    <a:pt x="110149" y="260876"/>
                    <a:pt x="133998" y="227155"/>
                  </a:cubicBezTo>
                  <a:cubicBezTo>
                    <a:pt x="136979" y="222196"/>
                    <a:pt x="139961" y="218228"/>
                    <a:pt x="143935" y="214261"/>
                  </a:cubicBezTo>
                  <a:cubicBezTo>
                    <a:pt x="181697" y="168637"/>
                    <a:pt x="238339" y="139875"/>
                    <a:pt x="301937" y="138883"/>
                  </a:cubicBezTo>
                  <a:close/>
                  <a:moveTo>
                    <a:pt x="308898" y="32810"/>
                  </a:moveTo>
                  <a:cubicBezTo>
                    <a:pt x="329756" y="32810"/>
                    <a:pt x="358560" y="36777"/>
                    <a:pt x="378425" y="40744"/>
                  </a:cubicBezTo>
                  <a:lnTo>
                    <a:pt x="372466" y="59587"/>
                  </a:lnTo>
                  <a:lnTo>
                    <a:pt x="355580" y="70495"/>
                  </a:lnTo>
                  <a:cubicBezTo>
                    <a:pt x="340682" y="68512"/>
                    <a:pt x="324790" y="66529"/>
                    <a:pt x="308898" y="66529"/>
                  </a:cubicBezTo>
                  <a:cubicBezTo>
                    <a:pt x="157925" y="66529"/>
                    <a:pt x="33770" y="189502"/>
                    <a:pt x="33770" y="341236"/>
                  </a:cubicBezTo>
                  <a:cubicBezTo>
                    <a:pt x="33770" y="440408"/>
                    <a:pt x="91378" y="522721"/>
                    <a:pt x="164878" y="575282"/>
                  </a:cubicBezTo>
                  <a:cubicBezTo>
                    <a:pt x="96344" y="575282"/>
                    <a:pt x="11919" y="459251"/>
                    <a:pt x="2980" y="391813"/>
                  </a:cubicBezTo>
                  <a:cubicBezTo>
                    <a:pt x="993" y="375946"/>
                    <a:pt x="0" y="359087"/>
                    <a:pt x="0" y="341236"/>
                  </a:cubicBezTo>
                  <a:cubicBezTo>
                    <a:pt x="0" y="171651"/>
                    <a:pt x="139054" y="32810"/>
                    <a:pt x="308898" y="32810"/>
                  </a:cubicBezTo>
                  <a:close/>
                  <a:moveTo>
                    <a:pt x="504581" y="0"/>
                  </a:moveTo>
                  <a:cubicBezTo>
                    <a:pt x="504581" y="0"/>
                    <a:pt x="516502" y="3967"/>
                    <a:pt x="518489" y="14877"/>
                  </a:cubicBezTo>
                  <a:cubicBezTo>
                    <a:pt x="520476" y="25786"/>
                    <a:pt x="493654" y="103145"/>
                    <a:pt x="493654" y="103145"/>
                  </a:cubicBezTo>
                  <a:cubicBezTo>
                    <a:pt x="493654" y="103145"/>
                    <a:pt x="531403" y="125956"/>
                    <a:pt x="536370" y="128932"/>
                  </a:cubicBezTo>
                  <a:cubicBezTo>
                    <a:pt x="541337" y="131907"/>
                    <a:pt x="550277" y="138850"/>
                    <a:pt x="544317" y="153726"/>
                  </a:cubicBezTo>
                  <a:cubicBezTo>
                    <a:pt x="538356" y="168603"/>
                    <a:pt x="525442" y="161661"/>
                    <a:pt x="520476" y="160669"/>
                  </a:cubicBezTo>
                  <a:cubicBezTo>
                    <a:pt x="515509" y="159677"/>
                    <a:pt x="469813" y="133891"/>
                    <a:pt x="469813" y="133891"/>
                  </a:cubicBezTo>
                  <a:cubicBezTo>
                    <a:pt x="469813" y="133891"/>
                    <a:pt x="422131" y="195381"/>
                    <a:pt x="412197" y="200340"/>
                  </a:cubicBezTo>
                  <a:cubicBezTo>
                    <a:pt x="402263" y="205299"/>
                    <a:pt x="392329" y="193398"/>
                    <a:pt x="392329" y="193398"/>
                  </a:cubicBezTo>
                  <a:lnTo>
                    <a:pt x="441005" y="111080"/>
                  </a:lnTo>
                  <a:lnTo>
                    <a:pt x="402263" y="84302"/>
                  </a:lnTo>
                  <a:lnTo>
                    <a:pt x="369482" y="101162"/>
                  </a:lnTo>
                  <a:lnTo>
                    <a:pt x="357561" y="88269"/>
                  </a:lnTo>
                  <a:cubicBezTo>
                    <a:pt x="357561" y="88269"/>
                    <a:pt x="380409" y="72400"/>
                    <a:pt x="386369" y="64466"/>
                  </a:cubicBezTo>
                  <a:cubicBezTo>
                    <a:pt x="393323" y="55540"/>
                    <a:pt x="397296" y="20827"/>
                    <a:pt x="397296" y="20827"/>
                  </a:cubicBezTo>
                  <a:lnTo>
                    <a:pt x="411204" y="32729"/>
                  </a:lnTo>
                  <a:lnTo>
                    <a:pt x="412197" y="64466"/>
                  </a:lnTo>
                  <a:lnTo>
                    <a:pt x="458886" y="84302"/>
                  </a:lnTo>
                  <a:close/>
                </a:path>
              </a:pathLst>
            </a:custGeom>
            <a:solidFill>
              <a:srgbClr val="F8F8F8"/>
            </a:solidFill>
            <a:ln>
              <a:noFill/>
            </a:ln>
          </p:spPr>
          <p:txBody>
            <a:bodyPr/>
            <a:p>
              <a:endParaRPr lang="zh-CN" altLang="en-US" sz="1800"/>
            </a:p>
          </p:txBody>
        </p:sp>
      </p:grpSp>
      <p:grpSp>
        <p:nvGrpSpPr>
          <p:cNvPr id="29" name="组合 28"/>
          <p:cNvGrpSpPr/>
          <p:nvPr/>
        </p:nvGrpSpPr>
        <p:grpSpPr>
          <a:xfrm>
            <a:off x="4238752" y="4521200"/>
            <a:ext cx="846667" cy="846667"/>
            <a:chOff x="3179064" y="3390900"/>
            <a:chExt cx="635000" cy="635000"/>
          </a:xfrm>
        </p:grpSpPr>
        <p:sp>
          <p:nvSpPr>
            <p:cNvPr id="7" name="椭圆 6"/>
            <p:cNvSpPr/>
            <p:nvPr/>
          </p:nvSpPr>
          <p:spPr>
            <a:xfrm>
              <a:off x="3179064" y="3390900"/>
              <a:ext cx="635000" cy="635000"/>
            </a:xfrm>
            <a:prstGeom prst="ellipse">
              <a:avLst/>
            </a:prstGeom>
            <a:solidFill>
              <a:srgbClr val="39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0" name="round-eyeglasses_26273"/>
            <p:cNvSpPr>
              <a:spLocks noChangeAspect="1"/>
            </p:cNvSpPr>
            <p:nvPr/>
          </p:nvSpPr>
          <p:spPr bwMode="auto">
            <a:xfrm>
              <a:off x="3344142" y="3622321"/>
              <a:ext cx="304843" cy="172158"/>
            </a:xfrm>
            <a:custGeom>
              <a:avLst/>
              <a:gdLst>
                <a:gd name="connsiteX0" fmla="*/ 167953 w 570958"/>
                <a:gd name="connsiteY0" fmla="*/ 192176 h 322446"/>
                <a:gd name="connsiteX1" fmla="*/ 151179 w 570958"/>
                <a:gd name="connsiteY1" fmla="*/ 208943 h 322446"/>
                <a:gd name="connsiteX2" fmla="*/ 167953 w 570958"/>
                <a:gd name="connsiteY2" fmla="*/ 225709 h 322446"/>
                <a:gd name="connsiteX3" fmla="*/ 184728 w 570958"/>
                <a:gd name="connsiteY3" fmla="*/ 208943 h 322446"/>
                <a:gd name="connsiteX4" fmla="*/ 167953 w 570958"/>
                <a:gd name="connsiteY4" fmla="*/ 192176 h 322446"/>
                <a:gd name="connsiteX5" fmla="*/ 167953 w 570958"/>
                <a:gd name="connsiteY5" fmla="*/ 175409 h 322446"/>
                <a:gd name="connsiteX6" fmla="*/ 201502 w 570958"/>
                <a:gd name="connsiteY6" fmla="*/ 208943 h 322446"/>
                <a:gd name="connsiteX7" fmla="*/ 167953 w 570958"/>
                <a:gd name="connsiteY7" fmla="*/ 277299 h 322446"/>
                <a:gd name="connsiteX8" fmla="*/ 134404 w 570958"/>
                <a:gd name="connsiteY8" fmla="*/ 208943 h 322446"/>
                <a:gd name="connsiteX9" fmla="*/ 167953 w 570958"/>
                <a:gd name="connsiteY9" fmla="*/ 175409 h 322446"/>
                <a:gd name="connsiteX10" fmla="*/ 352603 w 570958"/>
                <a:gd name="connsiteY10" fmla="*/ 141860 h 322446"/>
                <a:gd name="connsiteX11" fmla="*/ 362937 w 570958"/>
                <a:gd name="connsiteY11" fmla="*/ 141860 h 322446"/>
                <a:gd name="connsiteX12" fmla="*/ 361646 w 570958"/>
                <a:gd name="connsiteY12" fmla="*/ 149626 h 322446"/>
                <a:gd name="connsiteX13" fmla="*/ 365521 w 570958"/>
                <a:gd name="connsiteY13" fmla="*/ 167747 h 322446"/>
                <a:gd name="connsiteX14" fmla="*/ 338392 w 570958"/>
                <a:gd name="connsiteY14" fmla="*/ 167747 h 322446"/>
                <a:gd name="connsiteX15" fmla="*/ 352603 w 570958"/>
                <a:gd name="connsiteY15" fmla="*/ 141860 h 322446"/>
                <a:gd name="connsiteX16" fmla="*/ 144677 w 570958"/>
                <a:gd name="connsiteY16" fmla="*/ 141860 h 322446"/>
                <a:gd name="connsiteX17" fmla="*/ 218308 w 570958"/>
                <a:gd name="connsiteY17" fmla="*/ 141860 h 322446"/>
                <a:gd name="connsiteX18" fmla="*/ 232517 w 570958"/>
                <a:gd name="connsiteY18" fmla="*/ 167658 h 322446"/>
                <a:gd name="connsiteX19" fmla="*/ 187305 w 570958"/>
                <a:gd name="connsiteY19" fmla="*/ 167658 h 322446"/>
                <a:gd name="connsiteX20" fmla="*/ 167929 w 570958"/>
                <a:gd name="connsiteY20" fmla="*/ 163788 h 322446"/>
                <a:gd name="connsiteX21" fmla="*/ 122717 w 570958"/>
                <a:gd name="connsiteY21" fmla="*/ 208935 h 322446"/>
                <a:gd name="connsiteX22" fmla="*/ 122717 w 570958"/>
                <a:gd name="connsiteY22" fmla="*/ 210225 h 322446"/>
                <a:gd name="connsiteX23" fmla="*/ 54254 w 570958"/>
                <a:gd name="connsiteY23" fmla="*/ 296648 h 322446"/>
                <a:gd name="connsiteX24" fmla="*/ 167929 w 570958"/>
                <a:gd name="connsiteY24" fmla="*/ 296648 h 322446"/>
                <a:gd name="connsiteX25" fmla="*/ 516704 w 570958"/>
                <a:gd name="connsiteY25" fmla="*/ 296648 h 322446"/>
                <a:gd name="connsiteX26" fmla="*/ 450824 w 570958"/>
                <a:gd name="connsiteY26" fmla="*/ 214095 h 322446"/>
                <a:gd name="connsiteX27" fmla="*/ 463742 w 570958"/>
                <a:gd name="connsiteY27" fmla="*/ 190876 h 322446"/>
                <a:gd name="connsiteX28" fmla="*/ 570958 w 570958"/>
                <a:gd name="connsiteY28" fmla="*/ 322446 h 322446"/>
                <a:gd name="connsiteX29" fmla="*/ 0 w 570958"/>
                <a:gd name="connsiteY29" fmla="*/ 322446 h 322446"/>
                <a:gd name="connsiteX30" fmla="*/ 419805 w 570958"/>
                <a:gd name="connsiteY30" fmla="*/ 127711 h 322446"/>
                <a:gd name="connsiteX31" fmla="*/ 397840 w 570958"/>
                <a:gd name="connsiteY31" fmla="*/ 149644 h 322446"/>
                <a:gd name="connsiteX32" fmla="*/ 419805 w 570958"/>
                <a:gd name="connsiteY32" fmla="*/ 171578 h 322446"/>
                <a:gd name="connsiteX33" fmla="*/ 441769 w 570958"/>
                <a:gd name="connsiteY33" fmla="*/ 149644 h 322446"/>
                <a:gd name="connsiteX34" fmla="*/ 419805 w 570958"/>
                <a:gd name="connsiteY34" fmla="*/ 127711 h 322446"/>
                <a:gd name="connsiteX35" fmla="*/ 419805 w 570958"/>
                <a:gd name="connsiteY35" fmla="*/ 107068 h 322446"/>
                <a:gd name="connsiteX36" fmla="*/ 462441 w 570958"/>
                <a:gd name="connsiteY36" fmla="*/ 149644 h 322446"/>
                <a:gd name="connsiteX37" fmla="*/ 419805 w 570958"/>
                <a:gd name="connsiteY37" fmla="*/ 236088 h 322446"/>
                <a:gd name="connsiteX38" fmla="*/ 375876 w 570958"/>
                <a:gd name="connsiteY38" fmla="*/ 149644 h 322446"/>
                <a:gd name="connsiteX39" fmla="*/ 419805 w 570958"/>
                <a:gd name="connsiteY39" fmla="*/ 107068 h 322446"/>
                <a:gd name="connsiteX40" fmla="*/ 285479 w 570958"/>
                <a:gd name="connsiteY40" fmla="*/ 36122 h 322446"/>
                <a:gd name="connsiteX41" fmla="*/ 248022 w 570958"/>
                <a:gd name="connsiteY41" fmla="*/ 72244 h 322446"/>
                <a:gd name="connsiteX42" fmla="*/ 285479 w 570958"/>
                <a:gd name="connsiteY42" fmla="*/ 109656 h 322446"/>
                <a:gd name="connsiteX43" fmla="*/ 321644 w 570958"/>
                <a:gd name="connsiteY43" fmla="*/ 72244 h 322446"/>
                <a:gd name="connsiteX44" fmla="*/ 285479 w 570958"/>
                <a:gd name="connsiteY44" fmla="*/ 36122 h 322446"/>
                <a:gd name="connsiteX45" fmla="*/ 285479 w 570958"/>
                <a:gd name="connsiteY45" fmla="*/ 0 h 322446"/>
                <a:gd name="connsiteX46" fmla="*/ 359101 w 570958"/>
                <a:gd name="connsiteY46" fmla="*/ 72244 h 322446"/>
                <a:gd name="connsiteX47" fmla="*/ 285479 w 570958"/>
                <a:gd name="connsiteY47" fmla="*/ 219313 h 322446"/>
                <a:gd name="connsiteX48" fmla="*/ 211857 w 570958"/>
                <a:gd name="connsiteY48" fmla="*/ 72244 h 322446"/>
                <a:gd name="connsiteX49" fmla="*/ 285479 w 570958"/>
                <a:gd name="connsiteY49" fmla="*/ 0 h 32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0958" h="322446">
                  <a:moveTo>
                    <a:pt x="167953" y="192176"/>
                  </a:moveTo>
                  <a:cubicBezTo>
                    <a:pt x="158921" y="192176"/>
                    <a:pt x="151179" y="199914"/>
                    <a:pt x="151179" y="208943"/>
                  </a:cubicBezTo>
                  <a:cubicBezTo>
                    <a:pt x="151179" y="217971"/>
                    <a:pt x="158921" y="225709"/>
                    <a:pt x="167953" y="225709"/>
                  </a:cubicBezTo>
                  <a:cubicBezTo>
                    <a:pt x="176986" y="225709"/>
                    <a:pt x="184728" y="217971"/>
                    <a:pt x="184728" y="208943"/>
                  </a:cubicBezTo>
                  <a:cubicBezTo>
                    <a:pt x="184728" y="199914"/>
                    <a:pt x="176986" y="192176"/>
                    <a:pt x="167953" y="192176"/>
                  </a:cubicBezTo>
                  <a:close/>
                  <a:moveTo>
                    <a:pt x="167953" y="175409"/>
                  </a:moveTo>
                  <a:cubicBezTo>
                    <a:pt x="187308" y="175409"/>
                    <a:pt x="201502" y="189596"/>
                    <a:pt x="201502" y="208943"/>
                  </a:cubicBezTo>
                  <a:cubicBezTo>
                    <a:pt x="201502" y="228289"/>
                    <a:pt x="167953" y="277299"/>
                    <a:pt x="167953" y="277299"/>
                  </a:cubicBezTo>
                  <a:cubicBezTo>
                    <a:pt x="167953" y="277299"/>
                    <a:pt x="134404" y="228289"/>
                    <a:pt x="134404" y="208943"/>
                  </a:cubicBezTo>
                  <a:cubicBezTo>
                    <a:pt x="134404" y="189596"/>
                    <a:pt x="149888" y="175409"/>
                    <a:pt x="167953" y="175409"/>
                  </a:cubicBezTo>
                  <a:close/>
                  <a:moveTo>
                    <a:pt x="352603" y="141860"/>
                  </a:moveTo>
                  <a:lnTo>
                    <a:pt x="362937" y="141860"/>
                  </a:lnTo>
                  <a:cubicBezTo>
                    <a:pt x="361646" y="144448"/>
                    <a:pt x="361646" y="147037"/>
                    <a:pt x="361646" y="149626"/>
                  </a:cubicBezTo>
                  <a:cubicBezTo>
                    <a:pt x="361646" y="154803"/>
                    <a:pt x="362937" y="161275"/>
                    <a:pt x="365521" y="167747"/>
                  </a:cubicBezTo>
                  <a:lnTo>
                    <a:pt x="338392" y="167747"/>
                  </a:lnTo>
                  <a:cubicBezTo>
                    <a:pt x="343560" y="159981"/>
                    <a:pt x="347435" y="150920"/>
                    <a:pt x="352603" y="141860"/>
                  </a:cubicBezTo>
                  <a:close/>
                  <a:moveTo>
                    <a:pt x="144677" y="141860"/>
                  </a:moveTo>
                  <a:lnTo>
                    <a:pt x="218308" y="141860"/>
                  </a:lnTo>
                  <a:cubicBezTo>
                    <a:pt x="222183" y="150889"/>
                    <a:pt x="227350" y="159918"/>
                    <a:pt x="232517" y="167658"/>
                  </a:cubicBezTo>
                  <a:lnTo>
                    <a:pt x="187305" y="167658"/>
                  </a:lnTo>
                  <a:cubicBezTo>
                    <a:pt x="180847" y="165078"/>
                    <a:pt x="174388" y="163788"/>
                    <a:pt x="167929" y="163788"/>
                  </a:cubicBezTo>
                  <a:cubicBezTo>
                    <a:pt x="143386" y="163788"/>
                    <a:pt x="122717" y="184427"/>
                    <a:pt x="122717" y="208935"/>
                  </a:cubicBezTo>
                  <a:cubicBezTo>
                    <a:pt x="122717" y="208935"/>
                    <a:pt x="122717" y="210225"/>
                    <a:pt x="122717" y="210225"/>
                  </a:cubicBezTo>
                  <a:lnTo>
                    <a:pt x="54254" y="296648"/>
                  </a:lnTo>
                  <a:lnTo>
                    <a:pt x="167929" y="296648"/>
                  </a:lnTo>
                  <a:lnTo>
                    <a:pt x="516704" y="296648"/>
                  </a:lnTo>
                  <a:lnTo>
                    <a:pt x="450824" y="214095"/>
                  </a:lnTo>
                  <a:cubicBezTo>
                    <a:pt x="455991" y="207645"/>
                    <a:pt x="459867" y="198616"/>
                    <a:pt x="463742" y="190876"/>
                  </a:cubicBezTo>
                  <a:lnTo>
                    <a:pt x="570958" y="322446"/>
                  </a:lnTo>
                  <a:lnTo>
                    <a:pt x="0" y="322446"/>
                  </a:lnTo>
                  <a:close/>
                  <a:moveTo>
                    <a:pt x="419805" y="127711"/>
                  </a:moveTo>
                  <a:cubicBezTo>
                    <a:pt x="408176" y="127711"/>
                    <a:pt x="397840" y="138033"/>
                    <a:pt x="397840" y="149644"/>
                  </a:cubicBezTo>
                  <a:cubicBezTo>
                    <a:pt x="397840" y="161256"/>
                    <a:pt x="408176" y="171578"/>
                    <a:pt x="419805" y="171578"/>
                  </a:cubicBezTo>
                  <a:cubicBezTo>
                    <a:pt x="431433" y="171578"/>
                    <a:pt x="441769" y="161256"/>
                    <a:pt x="441769" y="149644"/>
                  </a:cubicBezTo>
                  <a:cubicBezTo>
                    <a:pt x="441769" y="138033"/>
                    <a:pt x="431433" y="127711"/>
                    <a:pt x="419805" y="127711"/>
                  </a:cubicBezTo>
                  <a:close/>
                  <a:moveTo>
                    <a:pt x="419805" y="107068"/>
                  </a:moveTo>
                  <a:cubicBezTo>
                    <a:pt x="443061" y="107068"/>
                    <a:pt x="462441" y="126421"/>
                    <a:pt x="462441" y="149644"/>
                  </a:cubicBezTo>
                  <a:cubicBezTo>
                    <a:pt x="462441" y="174158"/>
                    <a:pt x="419805" y="236088"/>
                    <a:pt x="419805" y="236088"/>
                  </a:cubicBezTo>
                  <a:cubicBezTo>
                    <a:pt x="419805" y="236088"/>
                    <a:pt x="375876" y="174158"/>
                    <a:pt x="375876" y="149644"/>
                  </a:cubicBezTo>
                  <a:cubicBezTo>
                    <a:pt x="375876" y="126421"/>
                    <a:pt x="395256" y="107068"/>
                    <a:pt x="419805" y="107068"/>
                  </a:cubicBezTo>
                  <a:close/>
                  <a:moveTo>
                    <a:pt x="285479" y="36122"/>
                  </a:moveTo>
                  <a:cubicBezTo>
                    <a:pt x="264813" y="36122"/>
                    <a:pt x="248022" y="52893"/>
                    <a:pt x="248022" y="72244"/>
                  </a:cubicBezTo>
                  <a:cubicBezTo>
                    <a:pt x="248022" y="92885"/>
                    <a:pt x="264813" y="109656"/>
                    <a:pt x="285479" y="109656"/>
                  </a:cubicBezTo>
                  <a:cubicBezTo>
                    <a:pt x="304853" y="109656"/>
                    <a:pt x="321644" y="92885"/>
                    <a:pt x="321644" y="72244"/>
                  </a:cubicBezTo>
                  <a:cubicBezTo>
                    <a:pt x="321644" y="52893"/>
                    <a:pt x="304853" y="36122"/>
                    <a:pt x="285479" y="36122"/>
                  </a:cubicBezTo>
                  <a:close/>
                  <a:moveTo>
                    <a:pt x="285479" y="0"/>
                  </a:moveTo>
                  <a:cubicBezTo>
                    <a:pt x="325519" y="0"/>
                    <a:pt x="359101" y="32252"/>
                    <a:pt x="359101" y="72244"/>
                  </a:cubicBezTo>
                  <a:cubicBezTo>
                    <a:pt x="359101" y="113526"/>
                    <a:pt x="285479" y="219313"/>
                    <a:pt x="285479" y="219313"/>
                  </a:cubicBezTo>
                  <a:cubicBezTo>
                    <a:pt x="285479" y="219313"/>
                    <a:pt x="211857" y="113526"/>
                    <a:pt x="211857" y="72244"/>
                  </a:cubicBezTo>
                  <a:cubicBezTo>
                    <a:pt x="211857" y="32252"/>
                    <a:pt x="244147" y="0"/>
                    <a:pt x="285479" y="0"/>
                  </a:cubicBezTo>
                  <a:close/>
                </a:path>
              </a:pathLst>
            </a:custGeom>
            <a:solidFill>
              <a:srgbClr val="F8F8F8"/>
            </a:solidFill>
            <a:ln>
              <a:noFill/>
            </a:ln>
          </p:spPr>
          <p:txBody>
            <a:bodyPr/>
            <a:p>
              <a:endParaRPr lang="zh-CN" altLang="en-US" sz="1800"/>
            </a:p>
          </p:txBody>
        </p:sp>
      </p:grpSp>
      <p:grpSp>
        <p:nvGrpSpPr>
          <p:cNvPr id="27" name="组合 26"/>
          <p:cNvGrpSpPr/>
          <p:nvPr/>
        </p:nvGrpSpPr>
        <p:grpSpPr>
          <a:xfrm>
            <a:off x="5672667" y="2277533"/>
            <a:ext cx="846667" cy="846667"/>
            <a:chOff x="4254500" y="1708150"/>
            <a:chExt cx="635000" cy="635000"/>
          </a:xfrm>
        </p:grpSpPr>
        <p:sp>
          <p:nvSpPr>
            <p:cNvPr id="5" name="椭圆 4"/>
            <p:cNvSpPr/>
            <p:nvPr/>
          </p:nvSpPr>
          <p:spPr>
            <a:xfrm>
              <a:off x="4254500" y="1708150"/>
              <a:ext cx="635000" cy="635000"/>
            </a:xfrm>
            <a:prstGeom prst="ellipse">
              <a:avLst/>
            </a:prstGeom>
            <a:solidFill>
              <a:srgbClr val="39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4" name="任意多边形: 形状 43"/>
            <p:cNvSpPr/>
            <p:nvPr/>
          </p:nvSpPr>
          <p:spPr>
            <a:xfrm>
              <a:off x="4572000" y="1708150"/>
              <a:ext cx="317500" cy="635000"/>
            </a:xfrm>
            <a:custGeom>
              <a:avLst/>
              <a:gdLst>
                <a:gd name="connsiteX0" fmla="*/ 0 w 317500"/>
                <a:gd name="connsiteY0" fmla="*/ 0 h 635000"/>
                <a:gd name="connsiteX1" fmla="*/ 317500 w 317500"/>
                <a:gd name="connsiteY1" fmla="*/ 317500 h 635000"/>
                <a:gd name="connsiteX2" fmla="*/ 0 w 317500"/>
                <a:gd name="connsiteY2" fmla="*/ 635000 h 635000"/>
              </a:gdLst>
              <a:ahLst/>
              <a:cxnLst>
                <a:cxn ang="0">
                  <a:pos x="connsiteX0" y="connsiteY0"/>
                </a:cxn>
                <a:cxn ang="0">
                  <a:pos x="connsiteX1" y="connsiteY1"/>
                </a:cxn>
                <a:cxn ang="0">
                  <a:pos x="connsiteX2" y="connsiteY2"/>
                </a:cxn>
              </a:cxnLst>
              <a:rect l="l" t="t" r="r" b="b"/>
              <a:pathLst>
                <a:path w="317500" h="635000">
                  <a:moveTo>
                    <a:pt x="0" y="0"/>
                  </a:moveTo>
                  <a:cubicBezTo>
                    <a:pt x="175350" y="0"/>
                    <a:pt x="317500" y="142150"/>
                    <a:pt x="317500" y="317500"/>
                  </a:cubicBezTo>
                  <a:cubicBezTo>
                    <a:pt x="317500" y="492850"/>
                    <a:pt x="175350" y="635000"/>
                    <a:pt x="0" y="635000"/>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38" name="round-eyeglasses_26273"/>
            <p:cNvSpPr>
              <a:spLocks noChangeAspect="1"/>
            </p:cNvSpPr>
            <p:nvPr/>
          </p:nvSpPr>
          <p:spPr bwMode="auto">
            <a:xfrm>
              <a:off x="4419578" y="1905143"/>
              <a:ext cx="304843" cy="241170"/>
            </a:xfrm>
            <a:custGeom>
              <a:avLst/>
              <a:gdLst>
                <a:gd name="connsiteX0" fmla="*/ 441591 w 609207"/>
                <a:gd name="connsiteY0" fmla="*/ 246218 h 481962"/>
                <a:gd name="connsiteX1" fmla="*/ 393195 w 609207"/>
                <a:gd name="connsiteY1" fmla="*/ 266175 h 481962"/>
                <a:gd name="connsiteX2" fmla="*/ 393195 w 609207"/>
                <a:gd name="connsiteY2" fmla="*/ 362842 h 481962"/>
                <a:gd name="connsiteX3" fmla="*/ 441591 w 609207"/>
                <a:gd name="connsiteY3" fmla="*/ 382904 h 481962"/>
                <a:gd name="connsiteX4" fmla="*/ 489987 w 609207"/>
                <a:gd name="connsiteY4" fmla="*/ 362842 h 481962"/>
                <a:gd name="connsiteX5" fmla="*/ 509970 w 609207"/>
                <a:gd name="connsiteY5" fmla="*/ 314509 h 481962"/>
                <a:gd name="connsiteX6" fmla="*/ 489987 w 609207"/>
                <a:gd name="connsiteY6" fmla="*/ 266175 h 481962"/>
                <a:gd name="connsiteX7" fmla="*/ 441591 w 609207"/>
                <a:gd name="connsiteY7" fmla="*/ 246218 h 481962"/>
                <a:gd name="connsiteX8" fmla="*/ 441591 w 609207"/>
                <a:gd name="connsiteY8" fmla="*/ 204640 h 481962"/>
                <a:gd name="connsiteX9" fmla="*/ 519441 w 609207"/>
                <a:gd name="connsiteY9" fmla="*/ 236863 h 481962"/>
                <a:gd name="connsiteX10" fmla="*/ 551601 w 609207"/>
                <a:gd name="connsiteY10" fmla="*/ 314509 h 481962"/>
                <a:gd name="connsiteX11" fmla="*/ 532763 w 609207"/>
                <a:gd name="connsiteY11" fmla="*/ 376147 h 481962"/>
                <a:gd name="connsiteX12" fmla="*/ 603119 w 609207"/>
                <a:gd name="connsiteY12" fmla="*/ 446517 h 481962"/>
                <a:gd name="connsiteX13" fmla="*/ 603119 w 609207"/>
                <a:gd name="connsiteY13" fmla="*/ 475829 h 481962"/>
                <a:gd name="connsiteX14" fmla="*/ 588340 w 609207"/>
                <a:gd name="connsiteY14" fmla="*/ 481962 h 481962"/>
                <a:gd name="connsiteX15" fmla="*/ 573665 w 609207"/>
                <a:gd name="connsiteY15" fmla="*/ 475829 h 481962"/>
                <a:gd name="connsiteX16" fmla="*/ 503309 w 609207"/>
                <a:gd name="connsiteY16" fmla="*/ 405563 h 481962"/>
                <a:gd name="connsiteX17" fmla="*/ 441591 w 609207"/>
                <a:gd name="connsiteY17" fmla="*/ 424481 h 481962"/>
                <a:gd name="connsiteX18" fmla="*/ 363741 w 609207"/>
                <a:gd name="connsiteY18" fmla="*/ 392259 h 481962"/>
                <a:gd name="connsiteX19" fmla="*/ 363741 w 609207"/>
                <a:gd name="connsiteY19" fmla="*/ 236863 h 481962"/>
                <a:gd name="connsiteX20" fmla="*/ 441591 w 609207"/>
                <a:gd name="connsiteY20" fmla="*/ 204640 h 481962"/>
                <a:gd name="connsiteX21" fmla="*/ 455782 w 609207"/>
                <a:gd name="connsiteY21" fmla="*/ 70989 h 481962"/>
                <a:gd name="connsiteX22" fmla="*/ 476599 w 609207"/>
                <a:gd name="connsiteY22" fmla="*/ 91778 h 481962"/>
                <a:gd name="connsiteX23" fmla="*/ 476599 w 609207"/>
                <a:gd name="connsiteY23" fmla="*/ 180859 h 481962"/>
                <a:gd name="connsiteX24" fmla="*/ 444124 w 609207"/>
                <a:gd name="connsiteY24" fmla="*/ 177013 h 481962"/>
                <a:gd name="connsiteX25" fmla="*/ 434965 w 609207"/>
                <a:gd name="connsiteY25" fmla="*/ 177325 h 481962"/>
                <a:gd name="connsiteX26" fmla="*/ 434965 w 609207"/>
                <a:gd name="connsiteY26" fmla="*/ 91778 h 481962"/>
                <a:gd name="connsiteX27" fmla="*/ 455782 w 609207"/>
                <a:gd name="connsiteY27" fmla="*/ 70989 h 481962"/>
                <a:gd name="connsiteX28" fmla="*/ 372515 w 609207"/>
                <a:gd name="connsiteY28" fmla="*/ 70989 h 481962"/>
                <a:gd name="connsiteX29" fmla="*/ 393332 w 609207"/>
                <a:gd name="connsiteY29" fmla="*/ 91780 h 481962"/>
                <a:gd name="connsiteX30" fmla="*/ 393332 w 609207"/>
                <a:gd name="connsiteY30" fmla="*/ 186692 h 481962"/>
                <a:gd name="connsiteX31" fmla="*/ 351698 w 609207"/>
                <a:gd name="connsiteY31" fmla="*/ 212473 h 481962"/>
                <a:gd name="connsiteX32" fmla="*/ 351698 w 609207"/>
                <a:gd name="connsiteY32" fmla="*/ 91780 h 481962"/>
                <a:gd name="connsiteX33" fmla="*/ 372515 w 609207"/>
                <a:gd name="connsiteY33" fmla="*/ 70989 h 481962"/>
                <a:gd name="connsiteX34" fmla="*/ 289248 w 609207"/>
                <a:gd name="connsiteY34" fmla="*/ 70989 h 481962"/>
                <a:gd name="connsiteX35" fmla="*/ 310065 w 609207"/>
                <a:gd name="connsiteY35" fmla="*/ 91773 h 481962"/>
                <a:gd name="connsiteX36" fmla="*/ 310065 w 609207"/>
                <a:gd name="connsiteY36" fmla="*/ 282366 h 481962"/>
                <a:gd name="connsiteX37" fmla="*/ 306318 w 609207"/>
                <a:gd name="connsiteY37" fmla="*/ 314686 h 481962"/>
                <a:gd name="connsiteX38" fmla="*/ 310065 w 609207"/>
                <a:gd name="connsiteY38" fmla="*/ 346901 h 481962"/>
                <a:gd name="connsiteX39" fmla="*/ 310065 w 609207"/>
                <a:gd name="connsiteY39" fmla="*/ 388990 h 481962"/>
                <a:gd name="connsiteX40" fmla="*/ 289248 w 609207"/>
                <a:gd name="connsiteY40" fmla="*/ 409774 h 481962"/>
                <a:gd name="connsiteX41" fmla="*/ 268431 w 609207"/>
                <a:gd name="connsiteY41" fmla="*/ 388990 h 481962"/>
                <a:gd name="connsiteX42" fmla="*/ 268431 w 609207"/>
                <a:gd name="connsiteY42" fmla="*/ 91773 h 481962"/>
                <a:gd name="connsiteX43" fmla="*/ 289248 w 609207"/>
                <a:gd name="connsiteY43" fmla="*/ 70989 h 481962"/>
                <a:gd name="connsiteX44" fmla="*/ 205980 w 609207"/>
                <a:gd name="connsiteY44" fmla="*/ 70989 h 481962"/>
                <a:gd name="connsiteX45" fmla="*/ 226797 w 609207"/>
                <a:gd name="connsiteY45" fmla="*/ 91773 h 481962"/>
                <a:gd name="connsiteX46" fmla="*/ 226797 w 609207"/>
                <a:gd name="connsiteY46" fmla="*/ 388990 h 481962"/>
                <a:gd name="connsiteX47" fmla="*/ 205980 w 609207"/>
                <a:gd name="connsiteY47" fmla="*/ 409774 h 481962"/>
                <a:gd name="connsiteX48" fmla="*/ 185163 w 609207"/>
                <a:gd name="connsiteY48" fmla="*/ 388990 h 481962"/>
                <a:gd name="connsiteX49" fmla="*/ 185163 w 609207"/>
                <a:gd name="connsiteY49" fmla="*/ 91773 h 481962"/>
                <a:gd name="connsiteX50" fmla="*/ 205980 w 609207"/>
                <a:gd name="connsiteY50" fmla="*/ 70989 h 481962"/>
                <a:gd name="connsiteX51" fmla="*/ 122713 w 609207"/>
                <a:gd name="connsiteY51" fmla="*/ 70989 h 481962"/>
                <a:gd name="connsiteX52" fmla="*/ 143530 w 609207"/>
                <a:gd name="connsiteY52" fmla="*/ 91773 h 481962"/>
                <a:gd name="connsiteX53" fmla="*/ 143530 w 609207"/>
                <a:gd name="connsiteY53" fmla="*/ 388990 h 481962"/>
                <a:gd name="connsiteX54" fmla="*/ 122713 w 609207"/>
                <a:gd name="connsiteY54" fmla="*/ 409774 h 481962"/>
                <a:gd name="connsiteX55" fmla="*/ 101896 w 609207"/>
                <a:gd name="connsiteY55" fmla="*/ 388990 h 481962"/>
                <a:gd name="connsiteX56" fmla="*/ 101896 w 609207"/>
                <a:gd name="connsiteY56" fmla="*/ 91773 h 481962"/>
                <a:gd name="connsiteX57" fmla="*/ 122713 w 609207"/>
                <a:gd name="connsiteY57" fmla="*/ 70989 h 481962"/>
                <a:gd name="connsiteX58" fmla="*/ 20816 w 609207"/>
                <a:gd name="connsiteY58" fmla="*/ 0 h 481962"/>
                <a:gd name="connsiteX59" fmla="*/ 576590 w 609207"/>
                <a:gd name="connsiteY59" fmla="*/ 0 h 481962"/>
                <a:gd name="connsiteX60" fmla="*/ 597406 w 609207"/>
                <a:gd name="connsiteY60" fmla="*/ 20786 h 481962"/>
                <a:gd name="connsiteX61" fmla="*/ 597406 w 609207"/>
                <a:gd name="connsiteY61" fmla="*/ 399187 h 481962"/>
                <a:gd name="connsiteX62" fmla="*/ 569617 w 609207"/>
                <a:gd name="connsiteY62" fmla="*/ 371438 h 481962"/>
                <a:gd name="connsiteX63" fmla="*/ 581898 w 609207"/>
                <a:gd name="connsiteY63" fmla="*/ 314694 h 481962"/>
                <a:gd name="connsiteX64" fmla="*/ 555775 w 609207"/>
                <a:gd name="connsiteY64" fmla="*/ 233942 h 481962"/>
                <a:gd name="connsiteX65" fmla="*/ 555775 w 609207"/>
                <a:gd name="connsiteY65" fmla="*/ 41571 h 481962"/>
                <a:gd name="connsiteX66" fmla="*/ 41631 w 609207"/>
                <a:gd name="connsiteY66" fmla="*/ 41571 h 481962"/>
                <a:gd name="connsiteX67" fmla="*/ 41631 w 609207"/>
                <a:gd name="connsiteY67" fmla="*/ 428183 h 481962"/>
                <a:gd name="connsiteX68" fmla="*/ 366145 w 609207"/>
                <a:gd name="connsiteY68" fmla="*/ 428183 h 481962"/>
                <a:gd name="connsiteX69" fmla="*/ 444100 w 609207"/>
                <a:gd name="connsiteY69" fmla="*/ 452294 h 481962"/>
                <a:gd name="connsiteX70" fmla="*/ 500926 w 609207"/>
                <a:gd name="connsiteY70" fmla="*/ 440031 h 481962"/>
                <a:gd name="connsiteX71" fmla="*/ 530692 w 609207"/>
                <a:gd name="connsiteY71" fmla="*/ 469754 h 481962"/>
                <a:gd name="connsiteX72" fmla="*/ 20816 w 609207"/>
                <a:gd name="connsiteY72" fmla="*/ 469754 h 481962"/>
                <a:gd name="connsiteX73" fmla="*/ 0 w 609207"/>
                <a:gd name="connsiteY73" fmla="*/ 448968 h 481962"/>
                <a:gd name="connsiteX74" fmla="*/ 0 w 609207"/>
                <a:gd name="connsiteY74" fmla="*/ 20786 h 481962"/>
                <a:gd name="connsiteX75" fmla="*/ 20816 w 609207"/>
                <a:gd name="connsiteY75" fmla="*/ 0 h 48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9207" h="481962">
                  <a:moveTo>
                    <a:pt x="441591" y="246218"/>
                  </a:moveTo>
                  <a:cubicBezTo>
                    <a:pt x="423273" y="246218"/>
                    <a:pt x="406100" y="253286"/>
                    <a:pt x="393195" y="266175"/>
                  </a:cubicBezTo>
                  <a:cubicBezTo>
                    <a:pt x="366447" y="292888"/>
                    <a:pt x="366447" y="336233"/>
                    <a:pt x="393195" y="362842"/>
                  </a:cubicBezTo>
                  <a:cubicBezTo>
                    <a:pt x="406100" y="375835"/>
                    <a:pt x="423273" y="382904"/>
                    <a:pt x="441591" y="382904"/>
                  </a:cubicBezTo>
                  <a:cubicBezTo>
                    <a:pt x="459804" y="382904"/>
                    <a:pt x="476977" y="375835"/>
                    <a:pt x="489987" y="362842"/>
                  </a:cubicBezTo>
                  <a:cubicBezTo>
                    <a:pt x="502892" y="349953"/>
                    <a:pt x="509970" y="332803"/>
                    <a:pt x="509970" y="314509"/>
                  </a:cubicBezTo>
                  <a:cubicBezTo>
                    <a:pt x="509970" y="296318"/>
                    <a:pt x="502892" y="279168"/>
                    <a:pt x="489987" y="266175"/>
                  </a:cubicBezTo>
                  <a:cubicBezTo>
                    <a:pt x="476977" y="253286"/>
                    <a:pt x="459804" y="246218"/>
                    <a:pt x="441591" y="246218"/>
                  </a:cubicBezTo>
                  <a:close/>
                  <a:moveTo>
                    <a:pt x="441591" y="204640"/>
                  </a:moveTo>
                  <a:cubicBezTo>
                    <a:pt x="470941" y="204640"/>
                    <a:pt x="498625" y="216074"/>
                    <a:pt x="519441" y="236863"/>
                  </a:cubicBezTo>
                  <a:cubicBezTo>
                    <a:pt x="540152" y="257547"/>
                    <a:pt x="551601" y="285196"/>
                    <a:pt x="551601" y="314509"/>
                  </a:cubicBezTo>
                  <a:cubicBezTo>
                    <a:pt x="551601" y="336856"/>
                    <a:pt x="545044" y="358165"/>
                    <a:pt x="532763" y="376147"/>
                  </a:cubicBezTo>
                  <a:lnTo>
                    <a:pt x="603119" y="446517"/>
                  </a:lnTo>
                  <a:cubicBezTo>
                    <a:pt x="611237" y="454625"/>
                    <a:pt x="611237" y="467722"/>
                    <a:pt x="603119" y="475829"/>
                  </a:cubicBezTo>
                  <a:cubicBezTo>
                    <a:pt x="599060" y="479883"/>
                    <a:pt x="593648" y="481962"/>
                    <a:pt x="588340" y="481962"/>
                  </a:cubicBezTo>
                  <a:cubicBezTo>
                    <a:pt x="583032" y="481962"/>
                    <a:pt x="577724" y="479883"/>
                    <a:pt x="573665" y="475829"/>
                  </a:cubicBezTo>
                  <a:lnTo>
                    <a:pt x="503309" y="405563"/>
                  </a:lnTo>
                  <a:cubicBezTo>
                    <a:pt x="485199" y="417829"/>
                    <a:pt x="463863" y="424481"/>
                    <a:pt x="441591" y="424481"/>
                  </a:cubicBezTo>
                  <a:cubicBezTo>
                    <a:pt x="412137" y="424481"/>
                    <a:pt x="384556" y="413047"/>
                    <a:pt x="363741" y="392259"/>
                  </a:cubicBezTo>
                  <a:cubicBezTo>
                    <a:pt x="320861" y="349434"/>
                    <a:pt x="320861" y="279687"/>
                    <a:pt x="363741" y="236863"/>
                  </a:cubicBezTo>
                  <a:cubicBezTo>
                    <a:pt x="384556" y="216074"/>
                    <a:pt x="412137" y="204640"/>
                    <a:pt x="441591" y="204640"/>
                  </a:cubicBezTo>
                  <a:close/>
                  <a:moveTo>
                    <a:pt x="455782" y="70989"/>
                  </a:moveTo>
                  <a:cubicBezTo>
                    <a:pt x="467335" y="70989"/>
                    <a:pt x="476599" y="80344"/>
                    <a:pt x="476599" y="91778"/>
                  </a:cubicBezTo>
                  <a:lnTo>
                    <a:pt x="476599" y="180859"/>
                  </a:lnTo>
                  <a:cubicBezTo>
                    <a:pt x="466086" y="178364"/>
                    <a:pt x="455157" y="177013"/>
                    <a:pt x="444124" y="177013"/>
                  </a:cubicBezTo>
                  <a:cubicBezTo>
                    <a:pt x="441002" y="177013"/>
                    <a:pt x="437983" y="177117"/>
                    <a:pt x="434965" y="177325"/>
                  </a:cubicBezTo>
                  <a:lnTo>
                    <a:pt x="434965" y="91778"/>
                  </a:lnTo>
                  <a:cubicBezTo>
                    <a:pt x="434965" y="80344"/>
                    <a:pt x="444333" y="70989"/>
                    <a:pt x="455782" y="70989"/>
                  </a:cubicBezTo>
                  <a:close/>
                  <a:moveTo>
                    <a:pt x="372515" y="70989"/>
                  </a:moveTo>
                  <a:cubicBezTo>
                    <a:pt x="384068" y="70989"/>
                    <a:pt x="393332" y="80345"/>
                    <a:pt x="393332" y="91780"/>
                  </a:cubicBezTo>
                  <a:lnTo>
                    <a:pt x="393332" y="186692"/>
                  </a:lnTo>
                  <a:cubicBezTo>
                    <a:pt x="378240" y="192617"/>
                    <a:pt x="364084" y="201350"/>
                    <a:pt x="351698" y="212473"/>
                  </a:cubicBezTo>
                  <a:lnTo>
                    <a:pt x="351698" y="91780"/>
                  </a:lnTo>
                  <a:cubicBezTo>
                    <a:pt x="351698" y="80345"/>
                    <a:pt x="361066" y="70989"/>
                    <a:pt x="372515" y="70989"/>
                  </a:cubicBezTo>
                  <a:close/>
                  <a:moveTo>
                    <a:pt x="289248" y="70989"/>
                  </a:moveTo>
                  <a:cubicBezTo>
                    <a:pt x="300801" y="70989"/>
                    <a:pt x="310065" y="80342"/>
                    <a:pt x="310065" y="91773"/>
                  </a:cubicBezTo>
                  <a:lnTo>
                    <a:pt x="310065" y="282366"/>
                  </a:lnTo>
                  <a:cubicBezTo>
                    <a:pt x="307567" y="292758"/>
                    <a:pt x="306318" y="303566"/>
                    <a:pt x="306318" y="314686"/>
                  </a:cubicBezTo>
                  <a:cubicBezTo>
                    <a:pt x="306318" y="325701"/>
                    <a:pt x="307567" y="336509"/>
                    <a:pt x="310065" y="346901"/>
                  </a:cubicBezTo>
                  <a:lnTo>
                    <a:pt x="310065" y="388990"/>
                  </a:lnTo>
                  <a:cubicBezTo>
                    <a:pt x="310065" y="400421"/>
                    <a:pt x="300801" y="409774"/>
                    <a:pt x="289248" y="409774"/>
                  </a:cubicBezTo>
                  <a:cubicBezTo>
                    <a:pt x="277799" y="409774"/>
                    <a:pt x="268431" y="400421"/>
                    <a:pt x="268431" y="388990"/>
                  </a:cubicBezTo>
                  <a:lnTo>
                    <a:pt x="268431" y="91773"/>
                  </a:lnTo>
                  <a:cubicBezTo>
                    <a:pt x="268431" y="80342"/>
                    <a:pt x="277799" y="70989"/>
                    <a:pt x="289248" y="70989"/>
                  </a:cubicBezTo>
                  <a:close/>
                  <a:moveTo>
                    <a:pt x="205980" y="70989"/>
                  </a:moveTo>
                  <a:cubicBezTo>
                    <a:pt x="217533" y="70989"/>
                    <a:pt x="226797" y="80342"/>
                    <a:pt x="226797" y="91773"/>
                  </a:cubicBezTo>
                  <a:lnTo>
                    <a:pt x="226797" y="388990"/>
                  </a:lnTo>
                  <a:cubicBezTo>
                    <a:pt x="226797" y="400421"/>
                    <a:pt x="217533" y="409774"/>
                    <a:pt x="205980" y="409774"/>
                  </a:cubicBezTo>
                  <a:cubicBezTo>
                    <a:pt x="194531" y="409774"/>
                    <a:pt x="185163" y="400421"/>
                    <a:pt x="185163" y="388990"/>
                  </a:cubicBezTo>
                  <a:lnTo>
                    <a:pt x="185163" y="91773"/>
                  </a:lnTo>
                  <a:cubicBezTo>
                    <a:pt x="185163" y="80342"/>
                    <a:pt x="194531" y="70989"/>
                    <a:pt x="205980" y="70989"/>
                  </a:cubicBezTo>
                  <a:close/>
                  <a:moveTo>
                    <a:pt x="122713" y="70989"/>
                  </a:moveTo>
                  <a:cubicBezTo>
                    <a:pt x="134266" y="70989"/>
                    <a:pt x="143530" y="80342"/>
                    <a:pt x="143530" y="91773"/>
                  </a:cubicBezTo>
                  <a:lnTo>
                    <a:pt x="143530" y="388990"/>
                  </a:lnTo>
                  <a:cubicBezTo>
                    <a:pt x="143530" y="400421"/>
                    <a:pt x="134266" y="409774"/>
                    <a:pt x="122713" y="409774"/>
                  </a:cubicBezTo>
                  <a:cubicBezTo>
                    <a:pt x="111264" y="409774"/>
                    <a:pt x="101896" y="400421"/>
                    <a:pt x="101896" y="388990"/>
                  </a:cubicBezTo>
                  <a:lnTo>
                    <a:pt x="101896" y="91773"/>
                  </a:lnTo>
                  <a:cubicBezTo>
                    <a:pt x="101896" y="80342"/>
                    <a:pt x="111264" y="70989"/>
                    <a:pt x="122713" y="70989"/>
                  </a:cubicBezTo>
                  <a:close/>
                  <a:moveTo>
                    <a:pt x="20816" y="0"/>
                  </a:moveTo>
                  <a:lnTo>
                    <a:pt x="576590" y="0"/>
                  </a:lnTo>
                  <a:cubicBezTo>
                    <a:pt x="588039" y="0"/>
                    <a:pt x="597406" y="9354"/>
                    <a:pt x="597406" y="20786"/>
                  </a:cubicBezTo>
                  <a:lnTo>
                    <a:pt x="597406" y="399187"/>
                  </a:lnTo>
                  <a:lnTo>
                    <a:pt x="569617" y="371438"/>
                  </a:lnTo>
                  <a:cubicBezTo>
                    <a:pt x="577735" y="353771"/>
                    <a:pt x="581898" y="334440"/>
                    <a:pt x="581898" y="314694"/>
                  </a:cubicBezTo>
                  <a:cubicBezTo>
                    <a:pt x="581898" y="285282"/>
                    <a:pt x="572740" y="257325"/>
                    <a:pt x="555775" y="233942"/>
                  </a:cubicBezTo>
                  <a:lnTo>
                    <a:pt x="555775" y="41571"/>
                  </a:lnTo>
                  <a:lnTo>
                    <a:pt x="41631" y="41571"/>
                  </a:lnTo>
                  <a:lnTo>
                    <a:pt x="41631" y="428183"/>
                  </a:lnTo>
                  <a:lnTo>
                    <a:pt x="366145" y="428183"/>
                  </a:lnTo>
                  <a:cubicBezTo>
                    <a:pt x="388938" y="443876"/>
                    <a:pt x="415790" y="452294"/>
                    <a:pt x="444100" y="452294"/>
                  </a:cubicBezTo>
                  <a:cubicBezTo>
                    <a:pt x="463874" y="452294"/>
                    <a:pt x="483233" y="448033"/>
                    <a:pt x="500926" y="440031"/>
                  </a:cubicBezTo>
                  <a:lnTo>
                    <a:pt x="530692" y="469754"/>
                  </a:lnTo>
                  <a:lnTo>
                    <a:pt x="20816" y="469754"/>
                  </a:lnTo>
                  <a:cubicBezTo>
                    <a:pt x="9367" y="469754"/>
                    <a:pt x="0" y="460401"/>
                    <a:pt x="0" y="448968"/>
                  </a:cubicBezTo>
                  <a:lnTo>
                    <a:pt x="0" y="20786"/>
                  </a:lnTo>
                  <a:cubicBezTo>
                    <a:pt x="0" y="9354"/>
                    <a:pt x="9367" y="0"/>
                    <a:pt x="20816" y="0"/>
                  </a:cubicBezTo>
                  <a:close/>
                </a:path>
              </a:pathLst>
            </a:custGeom>
            <a:solidFill>
              <a:srgbClr val="F8F8F8"/>
            </a:solidFill>
            <a:ln>
              <a:noFill/>
            </a:ln>
          </p:spPr>
          <p:txBody>
            <a:bodyPr/>
            <a:p>
              <a:endParaRPr lang="zh-CN" altLang="en-US" sz="1800"/>
            </a:p>
          </p:txBody>
        </p:sp>
      </p:grpSp>
      <p:sp>
        <p:nvSpPr>
          <p:cNvPr id="47" name="矩形 46"/>
          <p:cNvSpPr/>
          <p:nvPr/>
        </p:nvSpPr>
        <p:spPr>
          <a:xfrm>
            <a:off x="9612755" y="2195563"/>
            <a:ext cx="1541780" cy="420370"/>
          </a:xfrm>
          <a:prstGeom prst="rect">
            <a:avLst/>
          </a:prstGeom>
        </p:spPr>
        <p:txBody>
          <a:bodyPr wrap="none">
            <a:spAutoFit/>
          </a:bodyPr>
          <a:p>
            <a:pPr algn="l"/>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rPr>
              <a:t>取样不规范</a:t>
            </a:r>
            <a:endParaRPr lang="zh-CN" altLang="en-US" sz="2135" dirty="0">
              <a:solidFill>
                <a:srgbClr val="393A3B"/>
              </a:solidFill>
              <a:latin typeface="Noto Sans S Chinese Bold" panose="020B0800000000000000" pitchFamily="34" charset="-122"/>
              <a:ea typeface="Noto Sans S Chinese Bold" panose="020B0800000000000000" pitchFamily="34" charset="-122"/>
            </a:endParaRPr>
          </a:p>
        </p:txBody>
      </p:sp>
      <p:sp>
        <p:nvSpPr>
          <p:cNvPr id="49" name="矩形 48"/>
          <p:cNvSpPr/>
          <p:nvPr/>
        </p:nvSpPr>
        <p:spPr>
          <a:xfrm>
            <a:off x="5085080" y="1446530"/>
            <a:ext cx="2255520" cy="749300"/>
          </a:xfrm>
          <a:prstGeom prst="rect">
            <a:avLst/>
          </a:prstGeom>
        </p:spPr>
        <p:txBody>
          <a:bodyPr wrap="square">
            <a:spAutoFit/>
          </a:bodyPr>
          <a:p>
            <a:pPr algn="ctr"/>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rPr>
              <a:t>操作未按说明书振荡、过滤</a:t>
            </a:r>
            <a:endPar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1" name="矩形 50"/>
          <p:cNvSpPr/>
          <p:nvPr/>
        </p:nvSpPr>
        <p:spPr>
          <a:xfrm>
            <a:off x="1092896" y="2277862"/>
            <a:ext cx="1541780" cy="420370"/>
          </a:xfrm>
          <a:prstGeom prst="rect">
            <a:avLst/>
          </a:prstGeom>
        </p:spPr>
        <p:txBody>
          <a:bodyPr wrap="none">
            <a:spAutoFit/>
          </a:bodyPr>
          <a:p>
            <a:pPr algn="l"/>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rPr>
              <a:t>超范围使用</a:t>
            </a:r>
            <a:endParaRPr lang="zh-CN" altLang="en-US" sz="2135" b="1" dirty="0">
              <a:solidFill>
                <a:srgbClr val="393A3B"/>
              </a:solidFill>
              <a:latin typeface="Noto Sans S Chinese Bold" panose="020B0800000000000000" pitchFamily="34" charset="-122"/>
              <a:ea typeface="Noto Sans S Chinese Bold" panose="020B0800000000000000" pitchFamily="34" charset="-122"/>
            </a:endParaRPr>
          </a:p>
        </p:txBody>
      </p:sp>
      <p:sp>
        <p:nvSpPr>
          <p:cNvPr id="53" name="矩形 52"/>
          <p:cNvSpPr/>
          <p:nvPr/>
        </p:nvSpPr>
        <p:spPr>
          <a:xfrm>
            <a:off x="3013710" y="5520690"/>
            <a:ext cx="2828925" cy="749300"/>
          </a:xfrm>
          <a:prstGeom prst="rect">
            <a:avLst/>
          </a:prstGeom>
        </p:spPr>
        <p:txBody>
          <a:bodyPr wrap="square">
            <a:spAutoFit/>
          </a:bodyPr>
          <a:p>
            <a:pPr algn="ctr"/>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rPr>
              <a:t>混用不同批号的试纸条和试剂微孔</a:t>
            </a:r>
            <a:endPar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096000" y="5520690"/>
            <a:ext cx="2828925" cy="749300"/>
          </a:xfrm>
          <a:prstGeom prst="rect">
            <a:avLst/>
          </a:prstGeom>
        </p:spPr>
        <p:txBody>
          <a:bodyPr wrap="square">
            <a:spAutoFit/>
          </a:bodyPr>
          <a:p>
            <a:pPr algn="ctr"/>
            <a:r>
              <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rPr>
              <a:t>未在规定时间内读取结果</a:t>
            </a:r>
            <a:endParaRPr lang="zh-CN" altLang="en-US" sz="2135"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394033" y="357904"/>
            <a:ext cx="5732145" cy="475615"/>
            <a:chOff x="343866" y="346940"/>
            <a:chExt cx="6001694" cy="497980"/>
          </a:xfrm>
        </p:grpSpPr>
        <p:grpSp>
          <p:nvGrpSpPr>
            <p:cNvPr id="11" name="组合 10"/>
            <p:cNvGrpSpPr/>
            <p:nvPr/>
          </p:nvGrpSpPr>
          <p:grpSpPr>
            <a:xfrm>
              <a:off x="343866" y="395552"/>
              <a:ext cx="570906" cy="401052"/>
              <a:chOff x="496854" y="386577"/>
              <a:chExt cx="754884" cy="530293"/>
            </a:xfrm>
          </p:grpSpPr>
          <p:sp>
            <p:nvSpPr>
              <p:cNvPr id="12"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5"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16" name="矩形 15"/>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胶体金免疫层析技术</a:t>
              </a:r>
              <a:r>
                <a:rPr kumimoji="0" lang="en-US" alt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假阳性</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 calcmode="lin" valueType="num">
                                      <p:cBhvr>
                                        <p:cTn id="30" dur="500" fill="hold"/>
                                        <p:tgtEl>
                                          <p:spTgt spid="27"/>
                                        </p:tgtEl>
                                        <p:attrNameLst>
                                          <p:attrName>style.rotation</p:attrName>
                                        </p:attrNameLst>
                                      </p:cBhvr>
                                      <p:tavLst>
                                        <p:tav tm="0">
                                          <p:val>
                                            <p:fltVal val="90"/>
                                          </p:val>
                                        </p:tav>
                                        <p:tav tm="100000">
                                          <p:val>
                                            <p:fltVal val="0"/>
                                          </p:val>
                                        </p:tav>
                                      </p:tavLst>
                                    </p:anim>
                                    <p:animEffect transition="in" filter="fade">
                                      <p:cBhvr>
                                        <p:cTn id="31" dur="500"/>
                                        <p:tgtEl>
                                          <p:spTgt spid="27"/>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3000"/>
                            </p:stCondLst>
                            <p:childTnLst>
                              <p:par>
                                <p:cTn id="37" presetID="31"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 calcmode="lin" valueType="num">
                                      <p:cBhvr>
                                        <p:cTn id="41" dur="500" fill="hold"/>
                                        <p:tgtEl>
                                          <p:spTgt spid="28"/>
                                        </p:tgtEl>
                                        <p:attrNameLst>
                                          <p:attrName>style.rotation</p:attrName>
                                        </p:attrNameLst>
                                      </p:cBhvr>
                                      <p:tavLst>
                                        <p:tav tm="0">
                                          <p:val>
                                            <p:fltVal val="90"/>
                                          </p:val>
                                        </p:tav>
                                        <p:tav tm="100000">
                                          <p:val>
                                            <p:fltVal val="0"/>
                                          </p:val>
                                        </p:tav>
                                      </p:tavLst>
                                    </p:anim>
                                    <p:animEffect transition="in" filter="fade">
                                      <p:cBhvr>
                                        <p:cTn id="42" dur="500"/>
                                        <p:tgtEl>
                                          <p:spTgt spid="2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4000"/>
                            </p:stCondLst>
                            <p:childTnLst>
                              <p:par>
                                <p:cTn id="48" presetID="31"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 calcmode="lin" valueType="num">
                                      <p:cBhvr>
                                        <p:cTn id="52" dur="500" fill="hold"/>
                                        <p:tgtEl>
                                          <p:spTgt spid="29"/>
                                        </p:tgtEl>
                                        <p:attrNameLst>
                                          <p:attrName>style.rotation</p:attrName>
                                        </p:attrNameLst>
                                      </p:cBhvr>
                                      <p:tavLst>
                                        <p:tav tm="0">
                                          <p:val>
                                            <p:fltVal val="90"/>
                                          </p:val>
                                        </p:tav>
                                        <p:tav tm="100000">
                                          <p:val>
                                            <p:fltVal val="0"/>
                                          </p:val>
                                        </p:tav>
                                      </p:tavLst>
                                    </p:anim>
                                    <p:animEffect transition="in" filter="fade">
                                      <p:cBhvr>
                                        <p:cTn id="53" dur="500"/>
                                        <p:tgtEl>
                                          <p:spTgt spid="29"/>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par>
                          <p:cTn id="58" fill="hold">
                            <p:stCondLst>
                              <p:cond delay="5000"/>
                            </p:stCondLst>
                            <p:childTnLst>
                              <p:par>
                                <p:cTn id="59" presetID="31"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style.rotation</p:attrName>
                                        </p:attrNameLst>
                                      </p:cBhvr>
                                      <p:tavLst>
                                        <p:tav tm="0">
                                          <p:val>
                                            <p:fltVal val="90"/>
                                          </p:val>
                                        </p:tav>
                                        <p:tav tm="100000">
                                          <p:val>
                                            <p:fltVal val="0"/>
                                          </p:val>
                                        </p:tav>
                                      </p:tavLst>
                                    </p:anim>
                                    <p:animEffect transition="in" filter="fade">
                                      <p:cBhvr>
                                        <p:cTn id="64" dur="500"/>
                                        <p:tgtEl>
                                          <p:spTgt spid="30"/>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7" grpId="0"/>
      <p:bldP spid="49" grpId="0"/>
      <p:bldP spid="51" grpId="0"/>
      <p:bldP spid="5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AutoShape 3"/>
          <p:cNvSpPr>
            <a:spLocks noChangeAspect="1" noChangeArrowheads="1" noTextEdit="1"/>
          </p:cNvSpPr>
          <p:nvPr/>
        </p:nvSpPr>
        <p:spPr bwMode="auto">
          <a:xfrm>
            <a:off x="5449644" y="1148068"/>
            <a:ext cx="5455421" cy="52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en-US" sz="1800"/>
          </a:p>
        </p:txBody>
      </p:sp>
      <p:sp>
        <p:nvSpPr>
          <p:cNvPr id="31" name="Freeform 5"/>
          <p:cNvSpPr/>
          <p:nvPr/>
        </p:nvSpPr>
        <p:spPr bwMode="auto">
          <a:xfrm>
            <a:off x="7339847" y="3634919"/>
            <a:ext cx="1953780" cy="2794956"/>
          </a:xfrm>
          <a:custGeom>
            <a:avLst/>
            <a:gdLst>
              <a:gd name="T0" fmla="*/ 1316 w 1598"/>
              <a:gd name="T1" fmla="*/ 2286 h 2286"/>
              <a:gd name="T2" fmla="*/ 0 w 1598"/>
              <a:gd name="T3" fmla="*/ 0 h 2286"/>
              <a:gd name="T4" fmla="*/ 563 w 1598"/>
              <a:gd name="T5" fmla="*/ 0 h 2286"/>
              <a:gd name="T6" fmla="*/ 1598 w 1598"/>
              <a:gd name="T7" fmla="*/ 1796 h 2286"/>
              <a:gd name="T8" fmla="*/ 1316 w 1598"/>
              <a:gd name="T9" fmla="*/ 2286 h 2286"/>
            </a:gdLst>
            <a:ahLst/>
            <a:cxnLst>
              <a:cxn ang="0">
                <a:pos x="T0" y="T1"/>
              </a:cxn>
              <a:cxn ang="0">
                <a:pos x="T2" y="T3"/>
              </a:cxn>
              <a:cxn ang="0">
                <a:pos x="T4" y="T5"/>
              </a:cxn>
              <a:cxn ang="0">
                <a:pos x="T6" y="T7"/>
              </a:cxn>
              <a:cxn ang="0">
                <a:pos x="T8" y="T9"/>
              </a:cxn>
            </a:cxnLst>
            <a:rect l="0" t="0" r="r" b="b"/>
            <a:pathLst>
              <a:path w="1598" h="2286">
                <a:moveTo>
                  <a:pt x="1316" y="2286"/>
                </a:moveTo>
                <a:lnTo>
                  <a:pt x="0" y="0"/>
                </a:lnTo>
                <a:lnTo>
                  <a:pt x="563" y="0"/>
                </a:lnTo>
                <a:lnTo>
                  <a:pt x="1598" y="1796"/>
                </a:lnTo>
                <a:lnTo>
                  <a:pt x="1316" y="2286"/>
                </a:lnTo>
                <a:close/>
              </a:path>
            </a:pathLst>
          </a:custGeom>
          <a:solidFill>
            <a:srgbClr val="B4BCC2">
              <a:alpha val="99000"/>
            </a:srgbClr>
          </a:solidFill>
          <a:ln>
            <a:noFill/>
          </a:ln>
        </p:spPr>
        <p:txBody>
          <a:bodyPr vert="horz" wrap="square" lIns="121920" tIns="60960" rIns="121920" bIns="60960" numCol="1" anchor="t" anchorCtr="0" compatLnSpc="1"/>
          <a:p>
            <a:endParaRPr lang="en-US" sz="1800"/>
          </a:p>
        </p:txBody>
      </p:sp>
      <p:sp>
        <p:nvSpPr>
          <p:cNvPr id="32" name="Freeform 6"/>
          <p:cNvSpPr/>
          <p:nvPr/>
        </p:nvSpPr>
        <p:spPr bwMode="auto">
          <a:xfrm>
            <a:off x="7466847" y="3761919"/>
            <a:ext cx="1953780" cy="2794956"/>
          </a:xfrm>
          <a:custGeom>
            <a:avLst/>
            <a:gdLst>
              <a:gd name="T0" fmla="*/ 1316 w 1598"/>
              <a:gd name="T1" fmla="*/ 2286 h 2286"/>
              <a:gd name="T2" fmla="*/ 0 w 1598"/>
              <a:gd name="T3" fmla="*/ 0 h 2286"/>
              <a:gd name="T4" fmla="*/ 563 w 1598"/>
              <a:gd name="T5" fmla="*/ 0 h 2286"/>
              <a:gd name="T6" fmla="*/ 1598 w 1598"/>
              <a:gd name="T7" fmla="*/ 1796 h 2286"/>
              <a:gd name="T8" fmla="*/ 1316 w 1598"/>
              <a:gd name="T9" fmla="*/ 2286 h 2286"/>
            </a:gdLst>
            <a:ahLst/>
            <a:cxnLst>
              <a:cxn ang="0">
                <a:pos x="T0" y="T1"/>
              </a:cxn>
              <a:cxn ang="0">
                <a:pos x="T2" y="T3"/>
              </a:cxn>
              <a:cxn ang="0">
                <a:pos x="T4" y="T5"/>
              </a:cxn>
              <a:cxn ang="0">
                <a:pos x="T6" y="T7"/>
              </a:cxn>
              <a:cxn ang="0">
                <a:pos x="T8" y="T9"/>
              </a:cxn>
            </a:cxnLst>
            <a:rect l="0" t="0" r="r" b="b"/>
            <a:pathLst>
              <a:path w="1598" h="2286">
                <a:moveTo>
                  <a:pt x="1316" y="2286"/>
                </a:moveTo>
                <a:lnTo>
                  <a:pt x="0" y="0"/>
                </a:lnTo>
                <a:lnTo>
                  <a:pt x="563" y="0"/>
                </a:lnTo>
                <a:lnTo>
                  <a:pt x="1598" y="1796"/>
                </a:lnTo>
                <a:lnTo>
                  <a:pt x="1316" y="2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33" name="Freeform 9"/>
          <p:cNvSpPr/>
          <p:nvPr/>
        </p:nvSpPr>
        <p:spPr bwMode="auto">
          <a:xfrm>
            <a:off x="5448421" y="3943024"/>
            <a:ext cx="3910004" cy="599095"/>
          </a:xfrm>
          <a:custGeom>
            <a:avLst/>
            <a:gdLst>
              <a:gd name="T0" fmla="*/ 0 w 3198"/>
              <a:gd name="T1" fmla="*/ 490 h 490"/>
              <a:gd name="T2" fmla="*/ 3198 w 3198"/>
              <a:gd name="T3" fmla="*/ 490 h 490"/>
              <a:gd name="T4" fmla="*/ 2916 w 3198"/>
              <a:gd name="T5" fmla="*/ 0 h 490"/>
              <a:gd name="T6" fmla="*/ 282 w 3198"/>
              <a:gd name="T7" fmla="*/ 0 h 490"/>
              <a:gd name="T8" fmla="*/ 0 w 3198"/>
              <a:gd name="T9" fmla="*/ 490 h 490"/>
            </a:gdLst>
            <a:ahLst/>
            <a:cxnLst>
              <a:cxn ang="0">
                <a:pos x="T0" y="T1"/>
              </a:cxn>
              <a:cxn ang="0">
                <a:pos x="T2" y="T3"/>
              </a:cxn>
              <a:cxn ang="0">
                <a:pos x="T4" y="T5"/>
              </a:cxn>
              <a:cxn ang="0">
                <a:pos x="T6" y="T7"/>
              </a:cxn>
              <a:cxn ang="0">
                <a:pos x="T8" y="T9"/>
              </a:cxn>
            </a:cxnLst>
            <a:rect l="0" t="0" r="r" b="b"/>
            <a:pathLst>
              <a:path w="3198" h="490">
                <a:moveTo>
                  <a:pt x="0" y="490"/>
                </a:moveTo>
                <a:lnTo>
                  <a:pt x="3198" y="490"/>
                </a:lnTo>
                <a:lnTo>
                  <a:pt x="2916" y="0"/>
                </a:lnTo>
                <a:lnTo>
                  <a:pt x="282" y="0"/>
                </a:lnTo>
                <a:lnTo>
                  <a:pt x="0" y="490"/>
                </a:lnTo>
                <a:close/>
              </a:path>
            </a:pathLst>
          </a:custGeom>
          <a:solidFill>
            <a:srgbClr val="393A3B">
              <a:alpha val="90000"/>
            </a:srgbClr>
          </a:solidFill>
          <a:ln>
            <a:noFill/>
          </a:ln>
        </p:spPr>
        <p:txBody>
          <a:bodyPr vert="horz" wrap="square" lIns="121920" tIns="60960" rIns="121920" bIns="60960" numCol="1" anchor="t" anchorCtr="0" compatLnSpc="1"/>
          <a:p>
            <a:endParaRPr lang="en-US" sz="1800"/>
          </a:p>
        </p:txBody>
      </p:sp>
      <p:sp>
        <p:nvSpPr>
          <p:cNvPr id="34" name="Freeform 10"/>
          <p:cNvSpPr/>
          <p:nvPr/>
        </p:nvSpPr>
        <p:spPr bwMode="auto">
          <a:xfrm>
            <a:off x="5575421" y="4070024"/>
            <a:ext cx="3910004" cy="599095"/>
          </a:xfrm>
          <a:custGeom>
            <a:avLst/>
            <a:gdLst>
              <a:gd name="T0" fmla="*/ 0 w 3198"/>
              <a:gd name="T1" fmla="*/ 490 h 490"/>
              <a:gd name="T2" fmla="*/ 3198 w 3198"/>
              <a:gd name="T3" fmla="*/ 490 h 490"/>
              <a:gd name="T4" fmla="*/ 2916 w 3198"/>
              <a:gd name="T5" fmla="*/ 0 h 490"/>
              <a:gd name="T6" fmla="*/ 282 w 3198"/>
              <a:gd name="T7" fmla="*/ 0 h 490"/>
              <a:gd name="T8" fmla="*/ 0 w 3198"/>
              <a:gd name="T9" fmla="*/ 490 h 490"/>
            </a:gdLst>
            <a:ahLst/>
            <a:cxnLst>
              <a:cxn ang="0">
                <a:pos x="T0" y="T1"/>
              </a:cxn>
              <a:cxn ang="0">
                <a:pos x="T2" y="T3"/>
              </a:cxn>
              <a:cxn ang="0">
                <a:pos x="T4" y="T5"/>
              </a:cxn>
              <a:cxn ang="0">
                <a:pos x="T6" y="T7"/>
              </a:cxn>
              <a:cxn ang="0">
                <a:pos x="T8" y="T9"/>
              </a:cxn>
            </a:cxnLst>
            <a:rect l="0" t="0" r="r" b="b"/>
            <a:pathLst>
              <a:path w="3198" h="490">
                <a:moveTo>
                  <a:pt x="0" y="490"/>
                </a:moveTo>
                <a:lnTo>
                  <a:pt x="3198" y="490"/>
                </a:lnTo>
                <a:lnTo>
                  <a:pt x="2916" y="0"/>
                </a:lnTo>
                <a:lnTo>
                  <a:pt x="282" y="0"/>
                </a:lnTo>
                <a:lnTo>
                  <a:pt x="0"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35" name="Freeform 11"/>
          <p:cNvSpPr/>
          <p:nvPr/>
        </p:nvSpPr>
        <p:spPr bwMode="auto">
          <a:xfrm>
            <a:off x="7058639" y="1148068"/>
            <a:ext cx="2299787" cy="3394049"/>
          </a:xfrm>
          <a:custGeom>
            <a:avLst/>
            <a:gdLst>
              <a:gd name="T0" fmla="*/ 282 w 1881"/>
              <a:gd name="T1" fmla="*/ 0 h 2776"/>
              <a:gd name="T2" fmla="*/ 1881 w 1881"/>
              <a:gd name="T3" fmla="*/ 2776 h 2776"/>
              <a:gd name="T4" fmla="*/ 1317 w 1881"/>
              <a:gd name="T5" fmla="*/ 2776 h 2776"/>
              <a:gd name="T6" fmla="*/ 0 w 1881"/>
              <a:gd name="T7" fmla="*/ 490 h 2776"/>
              <a:gd name="T8" fmla="*/ 282 w 1881"/>
              <a:gd name="T9" fmla="*/ 0 h 2776"/>
            </a:gdLst>
            <a:ahLst/>
            <a:cxnLst>
              <a:cxn ang="0">
                <a:pos x="T0" y="T1"/>
              </a:cxn>
              <a:cxn ang="0">
                <a:pos x="T2" y="T3"/>
              </a:cxn>
              <a:cxn ang="0">
                <a:pos x="T4" y="T5"/>
              </a:cxn>
              <a:cxn ang="0">
                <a:pos x="T6" y="T7"/>
              </a:cxn>
              <a:cxn ang="0">
                <a:pos x="T8" y="T9"/>
              </a:cxn>
            </a:cxnLst>
            <a:rect l="0" t="0" r="r" b="b"/>
            <a:pathLst>
              <a:path w="1881" h="2776">
                <a:moveTo>
                  <a:pt x="282" y="0"/>
                </a:moveTo>
                <a:lnTo>
                  <a:pt x="1881" y="2776"/>
                </a:lnTo>
                <a:lnTo>
                  <a:pt x="1317" y="2776"/>
                </a:lnTo>
                <a:lnTo>
                  <a:pt x="0" y="490"/>
                </a:lnTo>
                <a:lnTo>
                  <a:pt x="282" y="0"/>
                </a:lnTo>
                <a:close/>
              </a:path>
            </a:pathLst>
          </a:custGeom>
          <a:solidFill>
            <a:srgbClr val="B4BCC2">
              <a:alpha val="90000"/>
            </a:srgbClr>
          </a:solidFill>
          <a:ln>
            <a:noFill/>
          </a:ln>
        </p:spPr>
        <p:txBody>
          <a:bodyPr vert="horz" wrap="square" lIns="121920" tIns="60960" rIns="121920" bIns="60960" numCol="1" anchor="t" anchorCtr="0" compatLnSpc="1"/>
          <a:p>
            <a:endParaRPr lang="en-US" sz="1800"/>
          </a:p>
        </p:txBody>
      </p:sp>
      <p:sp>
        <p:nvSpPr>
          <p:cNvPr id="41" name="Freeform 12"/>
          <p:cNvSpPr/>
          <p:nvPr/>
        </p:nvSpPr>
        <p:spPr bwMode="auto">
          <a:xfrm>
            <a:off x="7185639" y="1275068"/>
            <a:ext cx="2299787" cy="3394049"/>
          </a:xfrm>
          <a:custGeom>
            <a:avLst/>
            <a:gdLst>
              <a:gd name="T0" fmla="*/ 282 w 1881"/>
              <a:gd name="T1" fmla="*/ 0 h 2776"/>
              <a:gd name="T2" fmla="*/ 1881 w 1881"/>
              <a:gd name="T3" fmla="*/ 2776 h 2776"/>
              <a:gd name="T4" fmla="*/ 1317 w 1881"/>
              <a:gd name="T5" fmla="*/ 2776 h 2776"/>
              <a:gd name="T6" fmla="*/ 0 w 1881"/>
              <a:gd name="T7" fmla="*/ 490 h 2776"/>
              <a:gd name="T8" fmla="*/ 282 w 1881"/>
              <a:gd name="T9" fmla="*/ 0 h 2776"/>
            </a:gdLst>
            <a:ahLst/>
            <a:cxnLst>
              <a:cxn ang="0">
                <a:pos x="T0" y="T1"/>
              </a:cxn>
              <a:cxn ang="0">
                <a:pos x="T2" y="T3"/>
              </a:cxn>
              <a:cxn ang="0">
                <a:pos x="T4" y="T5"/>
              </a:cxn>
              <a:cxn ang="0">
                <a:pos x="T6" y="T7"/>
              </a:cxn>
              <a:cxn ang="0">
                <a:pos x="T8" y="T9"/>
              </a:cxn>
            </a:cxnLst>
            <a:rect l="0" t="0" r="r" b="b"/>
            <a:pathLst>
              <a:path w="1881" h="2776">
                <a:moveTo>
                  <a:pt x="282" y="0"/>
                </a:moveTo>
                <a:lnTo>
                  <a:pt x="1881" y="2776"/>
                </a:lnTo>
                <a:lnTo>
                  <a:pt x="1317" y="2776"/>
                </a:lnTo>
                <a:lnTo>
                  <a:pt x="0" y="490"/>
                </a:lnTo>
                <a:lnTo>
                  <a:pt x="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42" name="Freeform 13"/>
          <p:cNvSpPr/>
          <p:nvPr/>
        </p:nvSpPr>
        <p:spPr bwMode="auto">
          <a:xfrm>
            <a:off x="5793207" y="1148068"/>
            <a:ext cx="1955003" cy="2794956"/>
          </a:xfrm>
          <a:custGeom>
            <a:avLst/>
            <a:gdLst>
              <a:gd name="T0" fmla="*/ 1317 w 1599"/>
              <a:gd name="T1" fmla="*/ 0 h 2286"/>
              <a:gd name="T2" fmla="*/ 0 w 1599"/>
              <a:gd name="T3" fmla="*/ 2286 h 2286"/>
              <a:gd name="T4" fmla="*/ 563 w 1599"/>
              <a:gd name="T5" fmla="*/ 2286 h 2286"/>
              <a:gd name="T6" fmla="*/ 1599 w 1599"/>
              <a:gd name="T7" fmla="*/ 490 h 2286"/>
              <a:gd name="T8" fmla="*/ 1317 w 1599"/>
              <a:gd name="T9" fmla="*/ 0 h 2286"/>
            </a:gdLst>
            <a:ahLst/>
            <a:cxnLst>
              <a:cxn ang="0">
                <a:pos x="T0" y="T1"/>
              </a:cxn>
              <a:cxn ang="0">
                <a:pos x="T2" y="T3"/>
              </a:cxn>
              <a:cxn ang="0">
                <a:pos x="T4" y="T5"/>
              </a:cxn>
              <a:cxn ang="0">
                <a:pos x="T6" y="T7"/>
              </a:cxn>
              <a:cxn ang="0">
                <a:pos x="T8" y="T9"/>
              </a:cxn>
            </a:cxnLst>
            <a:rect l="0" t="0" r="r" b="b"/>
            <a:pathLst>
              <a:path w="1599" h="2286">
                <a:moveTo>
                  <a:pt x="1317" y="0"/>
                </a:moveTo>
                <a:lnTo>
                  <a:pt x="0" y="2286"/>
                </a:lnTo>
                <a:lnTo>
                  <a:pt x="563" y="2286"/>
                </a:lnTo>
                <a:lnTo>
                  <a:pt x="1599" y="490"/>
                </a:lnTo>
                <a:lnTo>
                  <a:pt x="1317" y="0"/>
                </a:lnTo>
                <a:close/>
              </a:path>
            </a:pathLst>
          </a:custGeom>
          <a:solidFill>
            <a:srgbClr val="033180"/>
          </a:solidFill>
          <a:ln>
            <a:noFill/>
          </a:ln>
        </p:spPr>
        <p:txBody>
          <a:bodyPr vert="horz" wrap="square" lIns="121920" tIns="60960" rIns="121920" bIns="60960" numCol="1" anchor="t" anchorCtr="0" compatLnSpc="1"/>
          <a:p>
            <a:endParaRPr lang="en-US" sz="1800"/>
          </a:p>
        </p:txBody>
      </p:sp>
      <p:sp>
        <p:nvSpPr>
          <p:cNvPr id="43" name="Freeform 14"/>
          <p:cNvSpPr/>
          <p:nvPr/>
        </p:nvSpPr>
        <p:spPr bwMode="auto">
          <a:xfrm>
            <a:off x="5920207" y="1275068"/>
            <a:ext cx="1955003" cy="2794956"/>
          </a:xfrm>
          <a:custGeom>
            <a:avLst/>
            <a:gdLst>
              <a:gd name="T0" fmla="*/ 1317 w 1599"/>
              <a:gd name="T1" fmla="*/ 0 h 2286"/>
              <a:gd name="T2" fmla="*/ 0 w 1599"/>
              <a:gd name="T3" fmla="*/ 2286 h 2286"/>
              <a:gd name="T4" fmla="*/ 563 w 1599"/>
              <a:gd name="T5" fmla="*/ 2286 h 2286"/>
              <a:gd name="T6" fmla="*/ 1599 w 1599"/>
              <a:gd name="T7" fmla="*/ 490 h 2286"/>
              <a:gd name="T8" fmla="*/ 1317 w 1599"/>
              <a:gd name="T9" fmla="*/ 0 h 2286"/>
            </a:gdLst>
            <a:ahLst/>
            <a:cxnLst>
              <a:cxn ang="0">
                <a:pos x="T0" y="T1"/>
              </a:cxn>
              <a:cxn ang="0">
                <a:pos x="T2" y="T3"/>
              </a:cxn>
              <a:cxn ang="0">
                <a:pos x="T4" y="T5"/>
              </a:cxn>
              <a:cxn ang="0">
                <a:pos x="T6" y="T7"/>
              </a:cxn>
              <a:cxn ang="0">
                <a:pos x="T8" y="T9"/>
              </a:cxn>
            </a:cxnLst>
            <a:rect l="0" t="0" r="r" b="b"/>
            <a:pathLst>
              <a:path w="1599" h="2286">
                <a:moveTo>
                  <a:pt x="1317" y="0"/>
                </a:moveTo>
                <a:lnTo>
                  <a:pt x="0" y="2286"/>
                </a:lnTo>
                <a:lnTo>
                  <a:pt x="563" y="2286"/>
                </a:lnTo>
                <a:lnTo>
                  <a:pt x="1599" y="490"/>
                </a:lnTo>
                <a:lnTo>
                  <a:pt x="13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44" name="Freeform 18"/>
          <p:cNvSpPr/>
          <p:nvPr/>
        </p:nvSpPr>
        <p:spPr bwMode="auto">
          <a:xfrm>
            <a:off x="6995061" y="3037048"/>
            <a:ext cx="3908781" cy="597872"/>
          </a:xfrm>
          <a:custGeom>
            <a:avLst/>
            <a:gdLst>
              <a:gd name="T0" fmla="*/ 0 w 3197"/>
              <a:gd name="T1" fmla="*/ 0 h 489"/>
              <a:gd name="T2" fmla="*/ 3197 w 3197"/>
              <a:gd name="T3" fmla="*/ 0 h 489"/>
              <a:gd name="T4" fmla="*/ 2915 w 3197"/>
              <a:gd name="T5" fmla="*/ 489 h 489"/>
              <a:gd name="T6" fmla="*/ 282 w 3197"/>
              <a:gd name="T7" fmla="*/ 489 h 489"/>
              <a:gd name="T8" fmla="*/ 0 w 3197"/>
              <a:gd name="T9" fmla="*/ 0 h 489"/>
            </a:gdLst>
            <a:ahLst/>
            <a:cxnLst>
              <a:cxn ang="0">
                <a:pos x="T0" y="T1"/>
              </a:cxn>
              <a:cxn ang="0">
                <a:pos x="T2" y="T3"/>
              </a:cxn>
              <a:cxn ang="0">
                <a:pos x="T4" y="T5"/>
              </a:cxn>
              <a:cxn ang="0">
                <a:pos x="T6" y="T7"/>
              </a:cxn>
              <a:cxn ang="0">
                <a:pos x="T8" y="T9"/>
              </a:cxn>
            </a:cxnLst>
            <a:rect l="0" t="0" r="r" b="b"/>
            <a:pathLst>
              <a:path w="3197" h="489">
                <a:moveTo>
                  <a:pt x="0" y="0"/>
                </a:moveTo>
                <a:lnTo>
                  <a:pt x="3197" y="0"/>
                </a:lnTo>
                <a:lnTo>
                  <a:pt x="2915" y="489"/>
                </a:lnTo>
                <a:lnTo>
                  <a:pt x="282" y="489"/>
                </a:lnTo>
                <a:lnTo>
                  <a:pt x="0" y="0"/>
                </a:lnTo>
                <a:close/>
              </a:path>
            </a:pathLst>
          </a:custGeom>
          <a:solidFill>
            <a:srgbClr val="393A3B">
              <a:alpha val="90000"/>
            </a:srgbClr>
          </a:solidFill>
          <a:ln>
            <a:noFill/>
          </a:ln>
        </p:spPr>
        <p:txBody>
          <a:bodyPr vert="horz" wrap="square" lIns="121920" tIns="60960" rIns="121920" bIns="60960" numCol="1" anchor="t" anchorCtr="0" compatLnSpc="1"/>
          <a:p>
            <a:endParaRPr lang="en-US" sz="1800"/>
          </a:p>
        </p:txBody>
      </p:sp>
      <p:sp>
        <p:nvSpPr>
          <p:cNvPr id="45" name="Freeform 19"/>
          <p:cNvSpPr/>
          <p:nvPr/>
        </p:nvSpPr>
        <p:spPr bwMode="auto">
          <a:xfrm>
            <a:off x="7122061" y="3164048"/>
            <a:ext cx="3908781" cy="597872"/>
          </a:xfrm>
          <a:custGeom>
            <a:avLst/>
            <a:gdLst>
              <a:gd name="T0" fmla="*/ 0 w 3197"/>
              <a:gd name="T1" fmla="*/ 0 h 489"/>
              <a:gd name="T2" fmla="*/ 3197 w 3197"/>
              <a:gd name="T3" fmla="*/ 0 h 489"/>
              <a:gd name="T4" fmla="*/ 2915 w 3197"/>
              <a:gd name="T5" fmla="*/ 489 h 489"/>
              <a:gd name="T6" fmla="*/ 282 w 3197"/>
              <a:gd name="T7" fmla="*/ 489 h 489"/>
              <a:gd name="T8" fmla="*/ 0 w 3197"/>
              <a:gd name="T9" fmla="*/ 0 h 489"/>
            </a:gdLst>
            <a:ahLst/>
            <a:cxnLst>
              <a:cxn ang="0">
                <a:pos x="T0" y="T1"/>
              </a:cxn>
              <a:cxn ang="0">
                <a:pos x="T2" y="T3"/>
              </a:cxn>
              <a:cxn ang="0">
                <a:pos x="T4" y="T5"/>
              </a:cxn>
              <a:cxn ang="0">
                <a:pos x="T6" y="T7"/>
              </a:cxn>
              <a:cxn ang="0">
                <a:pos x="T8" y="T9"/>
              </a:cxn>
            </a:cxnLst>
            <a:rect l="0" t="0" r="r" b="b"/>
            <a:pathLst>
              <a:path w="3197" h="489">
                <a:moveTo>
                  <a:pt x="0" y="0"/>
                </a:moveTo>
                <a:lnTo>
                  <a:pt x="3197" y="0"/>
                </a:lnTo>
                <a:lnTo>
                  <a:pt x="2915" y="489"/>
                </a:lnTo>
                <a:lnTo>
                  <a:pt x="282" y="4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46" name="Freeform 20"/>
          <p:cNvSpPr/>
          <p:nvPr/>
        </p:nvSpPr>
        <p:spPr bwMode="auto">
          <a:xfrm>
            <a:off x="8604056" y="3037048"/>
            <a:ext cx="2299787" cy="3392827"/>
          </a:xfrm>
          <a:custGeom>
            <a:avLst/>
            <a:gdLst>
              <a:gd name="T0" fmla="*/ 282 w 1881"/>
              <a:gd name="T1" fmla="*/ 2775 h 2775"/>
              <a:gd name="T2" fmla="*/ 1881 w 1881"/>
              <a:gd name="T3" fmla="*/ 0 h 2775"/>
              <a:gd name="T4" fmla="*/ 1317 w 1881"/>
              <a:gd name="T5" fmla="*/ 0 h 2775"/>
              <a:gd name="T6" fmla="*/ 0 w 1881"/>
              <a:gd name="T7" fmla="*/ 2285 h 2775"/>
              <a:gd name="T8" fmla="*/ 282 w 1881"/>
              <a:gd name="T9" fmla="*/ 2775 h 2775"/>
            </a:gdLst>
            <a:ahLst/>
            <a:cxnLst>
              <a:cxn ang="0">
                <a:pos x="T0" y="T1"/>
              </a:cxn>
              <a:cxn ang="0">
                <a:pos x="T2" y="T3"/>
              </a:cxn>
              <a:cxn ang="0">
                <a:pos x="T4" y="T5"/>
              </a:cxn>
              <a:cxn ang="0">
                <a:pos x="T6" y="T7"/>
              </a:cxn>
              <a:cxn ang="0">
                <a:pos x="T8" y="T9"/>
              </a:cxn>
            </a:cxnLst>
            <a:rect l="0" t="0" r="r" b="b"/>
            <a:pathLst>
              <a:path w="1881" h="2775">
                <a:moveTo>
                  <a:pt x="282" y="2775"/>
                </a:moveTo>
                <a:lnTo>
                  <a:pt x="1881" y="0"/>
                </a:lnTo>
                <a:lnTo>
                  <a:pt x="1317" y="0"/>
                </a:lnTo>
                <a:lnTo>
                  <a:pt x="0" y="2285"/>
                </a:lnTo>
                <a:lnTo>
                  <a:pt x="282" y="2775"/>
                </a:lnTo>
                <a:close/>
              </a:path>
            </a:pathLst>
          </a:custGeom>
          <a:solidFill>
            <a:srgbClr val="033180"/>
          </a:solidFill>
          <a:ln>
            <a:noFill/>
          </a:ln>
        </p:spPr>
        <p:txBody>
          <a:bodyPr vert="horz" wrap="square" lIns="121920" tIns="60960" rIns="121920" bIns="60960" numCol="1" anchor="t" anchorCtr="0" compatLnSpc="1"/>
          <a:p>
            <a:endParaRPr lang="en-US" sz="1800" dirty="0"/>
          </a:p>
        </p:txBody>
      </p:sp>
      <p:sp>
        <p:nvSpPr>
          <p:cNvPr id="47" name="Freeform 21"/>
          <p:cNvSpPr/>
          <p:nvPr/>
        </p:nvSpPr>
        <p:spPr bwMode="auto">
          <a:xfrm>
            <a:off x="8731056" y="3164048"/>
            <a:ext cx="2299787" cy="3392827"/>
          </a:xfrm>
          <a:custGeom>
            <a:avLst/>
            <a:gdLst>
              <a:gd name="T0" fmla="*/ 282 w 1881"/>
              <a:gd name="T1" fmla="*/ 2775 h 2775"/>
              <a:gd name="T2" fmla="*/ 1881 w 1881"/>
              <a:gd name="T3" fmla="*/ 0 h 2775"/>
              <a:gd name="T4" fmla="*/ 1317 w 1881"/>
              <a:gd name="T5" fmla="*/ 0 h 2775"/>
              <a:gd name="T6" fmla="*/ 0 w 1881"/>
              <a:gd name="T7" fmla="*/ 2285 h 2775"/>
              <a:gd name="T8" fmla="*/ 282 w 1881"/>
              <a:gd name="T9" fmla="*/ 2775 h 2775"/>
            </a:gdLst>
            <a:ahLst/>
            <a:cxnLst>
              <a:cxn ang="0">
                <a:pos x="T0" y="T1"/>
              </a:cxn>
              <a:cxn ang="0">
                <a:pos x="T2" y="T3"/>
              </a:cxn>
              <a:cxn ang="0">
                <a:pos x="T4" y="T5"/>
              </a:cxn>
              <a:cxn ang="0">
                <a:pos x="T6" y="T7"/>
              </a:cxn>
              <a:cxn ang="0">
                <a:pos x="T8" y="T9"/>
              </a:cxn>
            </a:cxnLst>
            <a:rect l="0" t="0" r="r" b="b"/>
            <a:pathLst>
              <a:path w="1881" h="2775">
                <a:moveTo>
                  <a:pt x="282" y="2775"/>
                </a:moveTo>
                <a:lnTo>
                  <a:pt x="1881" y="0"/>
                </a:lnTo>
                <a:lnTo>
                  <a:pt x="1317" y="0"/>
                </a:lnTo>
                <a:lnTo>
                  <a:pt x="0" y="2285"/>
                </a:lnTo>
                <a:lnTo>
                  <a:pt x="282" y="27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en-US" sz="1800"/>
          </a:p>
        </p:txBody>
      </p:sp>
      <p:sp>
        <p:nvSpPr>
          <p:cNvPr id="48" name="矩形 47"/>
          <p:cNvSpPr/>
          <p:nvPr/>
        </p:nvSpPr>
        <p:spPr>
          <a:xfrm>
            <a:off x="8595105" y="1525932"/>
            <a:ext cx="2357120" cy="420370"/>
          </a:xfrm>
          <a:prstGeom prst="rect">
            <a:avLst/>
          </a:prstGeom>
        </p:spPr>
        <p:txBody>
          <a:bodyPr wrap="none">
            <a:spAutoFit/>
          </a:bodyPr>
          <a:p>
            <a:pPr algn="l"/>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样品基质本底干扰</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595360" y="1904365"/>
            <a:ext cx="3503930" cy="829945"/>
          </a:xfrm>
          <a:prstGeom prst="rect">
            <a:avLst/>
          </a:prstGeom>
        </p:spPr>
        <p:txBody>
          <a:bodyPr wrap="square">
            <a:spAutoFit/>
          </a:bodyPr>
          <a:p>
            <a:pPr>
              <a:lnSpc>
                <a:spcPct val="150000"/>
              </a:lnSpc>
            </a:pPr>
            <a:r>
              <a:rPr lang="zh-CN" altLang="en-US" sz="1600" dirty="0">
                <a:latin typeface="微软雅黑" panose="020B0503020204020204" pitchFamily="34" charset="-122"/>
                <a:ea typeface="微软雅黑" panose="020B0503020204020204" pitchFamily="34" charset="-122"/>
              </a:rPr>
              <a:t>可通过前处理环节去除干扰或者根据样品基质的不同选择适宜的快检方法</a:t>
            </a:r>
            <a:endParaRPr lang="zh-CN" altLang="en-US" sz="1600" dirty="0">
              <a:latin typeface="微软雅黑" panose="020B0503020204020204" pitchFamily="34" charset="-122"/>
              <a:ea typeface="微软雅黑" panose="020B0503020204020204" pitchFamily="34" charset="-122"/>
            </a:endParaRPr>
          </a:p>
        </p:txBody>
      </p:sp>
      <p:sp>
        <p:nvSpPr>
          <p:cNvPr id="50" name="矩形 49"/>
          <p:cNvSpPr/>
          <p:nvPr/>
        </p:nvSpPr>
        <p:spPr>
          <a:xfrm>
            <a:off x="5387165" y="4913096"/>
            <a:ext cx="1813560" cy="420370"/>
          </a:xfrm>
          <a:prstGeom prst="rect">
            <a:avLst/>
          </a:prstGeom>
        </p:spPr>
        <p:txBody>
          <a:bodyPr wrap="none">
            <a:spAutoFit/>
          </a:bodyPr>
          <a:p>
            <a:pPr algn="l"/>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提取效率过低</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387340" y="5291455"/>
            <a:ext cx="2360930" cy="1198880"/>
          </a:xfrm>
          <a:prstGeom prst="rect">
            <a:avLst/>
          </a:prstGeom>
        </p:spPr>
        <p:txBody>
          <a:bodyPr wrap="square">
            <a:spAutoFit/>
          </a:bodyPr>
          <a:p>
            <a:pPr algn="just">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所采用的快检方法提取效率过低, 影响测试灵敏度,也易导致假阴性结果</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476885" y="3193415"/>
            <a:ext cx="4610100" cy="1694815"/>
            <a:chOff x="1520" y="3419"/>
            <a:chExt cx="7260" cy="2669"/>
          </a:xfrm>
        </p:grpSpPr>
        <p:cxnSp>
          <p:nvCxnSpPr>
            <p:cNvPr id="29" name="直接连接符 28"/>
            <p:cNvCxnSpPr/>
            <p:nvPr/>
          </p:nvCxnSpPr>
          <p:spPr>
            <a:xfrm>
              <a:off x="1735" y="4723"/>
              <a:ext cx="1849" cy="0"/>
            </a:xfrm>
            <a:prstGeom prst="line">
              <a:avLst/>
            </a:prstGeom>
            <a:ln w="22225">
              <a:solidFill>
                <a:srgbClr val="B4BCC2"/>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520" y="3419"/>
              <a:ext cx="4781" cy="1180"/>
            </a:xfrm>
            <a:prstGeom prst="rect">
              <a:avLst/>
            </a:prstGeom>
          </p:spPr>
          <p:txBody>
            <a:bodyPr wrap="square">
              <a:spAutoFit/>
            </a:bodyPr>
            <a:p>
              <a:pPr algn="l"/>
              <a:r>
                <a:rPr lang="zh-CN" altLang="en-US" sz="2135" b="1" dirty="0">
                  <a:solidFill>
                    <a:schemeClr val="bg1">
                      <a:lumMod val="50000"/>
                    </a:schemeClr>
                  </a:solidFill>
                  <a:latin typeface="微软雅黑" panose="020B0503020204020204" pitchFamily="34" charset="-122"/>
                  <a:ea typeface="微软雅黑" panose="020B0503020204020204" pitchFamily="34" charset="-122"/>
                </a:rPr>
                <a:t>快检方法的检测限高于食品安全标准的要求</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1520" y="4782"/>
              <a:ext cx="7260" cy="1307"/>
            </a:xfrm>
            <a:prstGeom prst="rect">
              <a:avLst/>
            </a:prstGeom>
          </p:spPr>
          <p:txBody>
            <a:bodyPr wrap="square">
              <a:spAutoFit/>
            </a:bodyPr>
            <a:p>
              <a:pPr>
                <a:lnSpc>
                  <a:spcPct val="150000"/>
                </a:lnSpc>
              </a:pPr>
              <a:r>
                <a:rPr lang="zh-CN" sz="1600" dirty="0">
                  <a:latin typeface="微软雅黑" panose="020B0503020204020204" pitchFamily="34" charset="-122"/>
                  <a:ea typeface="微软雅黑" panose="020B0503020204020204" pitchFamily="34" charset="-122"/>
                  <a:cs typeface="微软雅黑" panose="020B0503020204020204" pitchFamily="34" charset="-122"/>
                </a:rPr>
                <a:t>如国家标准中规定食品中吊白块不得检出, 部分市售产品检出限为10 mg/kg, 易导致假阴性结果</a:t>
              </a:r>
              <a:endParaRPr 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4" name="直接连接符 53"/>
            <p:cNvCxnSpPr/>
            <p:nvPr/>
          </p:nvCxnSpPr>
          <p:spPr>
            <a:xfrm>
              <a:off x="1735" y="4723"/>
              <a:ext cx="609" cy="0"/>
            </a:xfrm>
            <a:prstGeom prst="line">
              <a:avLst/>
            </a:prstGeom>
            <a:ln w="25400">
              <a:solidFill>
                <a:srgbClr val="393A3B"/>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394033" y="357904"/>
            <a:ext cx="5732145" cy="475615"/>
            <a:chOff x="343866" y="346940"/>
            <a:chExt cx="6001694" cy="497980"/>
          </a:xfrm>
        </p:grpSpPr>
        <p:grpSp>
          <p:nvGrpSpPr>
            <p:cNvPr id="57" name="组合 56"/>
            <p:cNvGrpSpPr/>
            <p:nvPr/>
          </p:nvGrpSpPr>
          <p:grpSpPr>
            <a:xfrm>
              <a:off x="343866" y="395552"/>
              <a:ext cx="570906" cy="401052"/>
              <a:chOff x="496854" y="386577"/>
              <a:chExt cx="754884" cy="530293"/>
            </a:xfrm>
          </p:grpSpPr>
          <p:sp>
            <p:nvSpPr>
              <p:cNvPr id="64"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7"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8" name="矩形 67"/>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假阴性</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3" name="矩形 2"/>
          <p:cNvSpPr/>
          <p:nvPr/>
        </p:nvSpPr>
        <p:spPr>
          <a:xfrm>
            <a:off x="1907540" y="1535430"/>
            <a:ext cx="4632960" cy="829945"/>
          </a:xfrm>
          <a:prstGeom prst="rect">
            <a:avLst/>
          </a:prstGeom>
        </p:spPr>
        <p:txBody>
          <a:bodyPr wrap="square">
            <a:spAutoFit/>
          </a:bodyPr>
          <a:p>
            <a:pPr algn="r" fontAlgn="auto">
              <a:lnSpc>
                <a:spcPct val="150000"/>
              </a:lnSpc>
            </a:pPr>
            <a:r>
              <a:rPr lang="zh-CN" altLang="en-US" sz="1600" dirty="0">
                <a:latin typeface="微软雅黑" panose="020B0503020204020204" pitchFamily="34" charset="-122"/>
                <a:ea typeface="微软雅黑" panose="020B0503020204020204" pitchFamily="34" charset="-122"/>
                <a:sym typeface="+mn-ea"/>
              </a:rPr>
              <a:t>超范围使用检测产品；</a:t>
            </a:r>
            <a:endParaRPr lang="zh-CN" altLang="en-US" sz="1600" dirty="0">
              <a:latin typeface="微软雅黑" panose="020B0503020204020204" pitchFamily="34" charset="-122"/>
              <a:ea typeface="微软雅黑" panose="020B0503020204020204" pitchFamily="34" charset="-122"/>
              <a:sym typeface="+mn-ea"/>
            </a:endParaRPr>
          </a:p>
          <a:p>
            <a:pPr algn="r" fontAlgn="auto">
              <a:lnSpc>
                <a:spcPct val="150000"/>
              </a:lnSpc>
            </a:pPr>
            <a:r>
              <a:rPr lang="zh-CN" altLang="en-US" sz="1600" dirty="0">
                <a:latin typeface="微软雅黑" panose="020B0503020204020204" pitchFamily="34" charset="-122"/>
                <a:ea typeface="微软雅黑" panose="020B0503020204020204" pitchFamily="34" charset="-122"/>
                <a:sym typeface="+mn-ea"/>
              </a:rPr>
              <a:t>实验操作中，试剂从冰箱取出后未回温直接使用</a:t>
            </a:r>
            <a:endParaRPr lang="zh-CN" altLang="en-US" sz="1600" dirty="0">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5086730" y="1148107"/>
            <a:ext cx="1270000" cy="420370"/>
          </a:xfrm>
          <a:prstGeom prst="rect">
            <a:avLst/>
          </a:prstGeom>
        </p:spPr>
        <p:txBody>
          <a:bodyPr wrap="none">
            <a:spAutoFit/>
          </a:bodyPr>
          <a:p>
            <a:pPr algn="r"/>
            <a:r>
              <a:rPr lang="zh-CN" altLang="en-US" sz="2135" b="1" dirty="0">
                <a:solidFill>
                  <a:schemeClr val="bg1">
                    <a:lumMod val="50000"/>
                  </a:schemeClr>
                </a:solidFill>
                <a:latin typeface="微软雅黑" panose="020B0503020204020204" pitchFamily="34" charset="-122"/>
                <a:ea typeface="微软雅黑" panose="020B0503020204020204" pitchFamily="34" charset="-122"/>
              </a:rPr>
              <a:t>操作不当</a:t>
            </a:r>
            <a:endParaRPr lang="zh-CN" altLang="en-US" sz="2135"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anim calcmode="lin" valueType="num">
                                      <p:cBhvr>
                                        <p:cTn id="55" dur="1000" fill="hold"/>
                                        <p:tgtEl>
                                          <p:spTgt spid="56"/>
                                        </p:tgtEl>
                                        <p:attrNameLst>
                                          <p:attrName>ppt_x</p:attrName>
                                        </p:attrNameLst>
                                      </p:cBhvr>
                                      <p:tavLst>
                                        <p:tav tm="0">
                                          <p:val>
                                            <p:strVal val="#ppt_x"/>
                                          </p:val>
                                        </p:tav>
                                        <p:tav tm="100000">
                                          <p:val>
                                            <p:strVal val="#ppt_x"/>
                                          </p:val>
                                        </p:tav>
                                      </p:tavLst>
                                    </p:anim>
                                    <p:anim calcmode="lin" valueType="num">
                                      <p:cBhvr>
                                        <p:cTn id="56" dur="1000" fill="hold"/>
                                        <p:tgtEl>
                                          <p:spTgt spid="56"/>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3" grpId="0" bldLvl="0" animBg="1"/>
      <p:bldP spid="35" grpId="0" bldLvl="0" animBg="1"/>
      <p:bldP spid="42" grpId="0" bldLvl="0" animBg="1"/>
      <p:bldP spid="44" grpId="0" bldLvl="0" animBg="1"/>
      <p:bldP spid="46" grpId="0" bldLvl="0" animBg="1"/>
      <p:bldP spid="48" grpId="0"/>
      <p:bldP spid="49" grpId="0"/>
      <p:bldP spid="50" grpId="0"/>
      <p:bldP spid="51"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626870" y="1956435"/>
            <a:ext cx="2056130" cy="2455545"/>
            <a:chOff x="2562" y="2000"/>
            <a:chExt cx="3238" cy="3867"/>
          </a:xfrm>
        </p:grpSpPr>
        <p:pic>
          <p:nvPicPr>
            <p:cNvPr id="13" name="图片 12"/>
            <p:cNvPicPr>
              <a:picLocks noChangeAspect="1"/>
            </p:cNvPicPr>
            <p:nvPr>
              <p:custDataLst>
                <p:tags r:id="rId1"/>
              </p:custDataLst>
            </p:nvPr>
          </p:nvPicPr>
          <p:blipFill>
            <a:blip r:embed="rId2"/>
            <a:stretch>
              <a:fillRect/>
            </a:stretch>
          </p:blipFill>
          <p:spPr>
            <a:xfrm>
              <a:off x="2562" y="2673"/>
              <a:ext cx="2101" cy="3194"/>
            </a:xfrm>
            <a:prstGeom prst="rect">
              <a:avLst/>
            </a:prstGeom>
          </p:spPr>
        </p:pic>
        <p:grpSp>
          <p:nvGrpSpPr>
            <p:cNvPr id="11" name="组合 10"/>
            <p:cNvGrpSpPr/>
            <p:nvPr/>
          </p:nvGrpSpPr>
          <p:grpSpPr>
            <a:xfrm>
              <a:off x="4016" y="2000"/>
              <a:ext cx="1784" cy="1736"/>
              <a:chOff x="5437" y="3017"/>
              <a:chExt cx="2092" cy="2186"/>
            </a:xfrm>
          </p:grpSpPr>
          <p:sp>
            <p:nvSpPr>
              <p:cNvPr id="10" name="椭圆 9"/>
              <p:cNvSpPr/>
              <p:nvPr/>
            </p:nvSpPr>
            <p:spPr>
              <a:xfrm>
                <a:off x="5437" y="3017"/>
                <a:ext cx="2092" cy="218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5977" y="3344"/>
                <a:ext cx="908" cy="1474"/>
                <a:chOff x="1240" y="4200"/>
                <a:chExt cx="908" cy="1474"/>
              </a:xfrm>
            </p:grpSpPr>
            <p:sp>
              <p:nvSpPr>
                <p:cNvPr id="38915" name="圆柱形 5"/>
                <p:cNvSpPr/>
                <p:nvPr>
                  <p:custDataLst>
                    <p:tags r:id="rId3"/>
                  </p:custDataLst>
                </p:nvPr>
              </p:nvSpPr>
              <p:spPr>
                <a:xfrm>
                  <a:off x="1240" y="4200"/>
                  <a:ext cx="908" cy="1475"/>
                </a:xfrm>
                <a:prstGeom prst="can">
                  <a:avLst>
                    <a:gd name="adj" fmla="val 40625"/>
                  </a:avLst>
                </a:prstGeom>
                <a:solidFill>
                  <a:srgbClr val="F2F2F2"/>
                </a:solidFill>
                <a:ln w="9525" cap="flat" cmpd="sng">
                  <a:solidFill>
                    <a:schemeClr val="tx1"/>
                  </a:solidFill>
                  <a:prstDash val="solid"/>
                  <a:round/>
                  <a:headEnd type="none" w="med" len="med"/>
                  <a:tailEnd type="none" w="med" len="med"/>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38916" name="圆柱形 6"/>
                <p:cNvSpPr/>
                <p:nvPr>
                  <p:custDataLst>
                    <p:tags r:id="rId4"/>
                  </p:custDataLst>
                </p:nvPr>
              </p:nvSpPr>
              <p:spPr>
                <a:xfrm>
                  <a:off x="1240" y="5108"/>
                  <a:ext cx="908" cy="567"/>
                </a:xfrm>
                <a:prstGeom prst="can">
                  <a:avLst>
                    <a:gd name="adj" fmla="val 25000"/>
                  </a:avLst>
                </a:prstGeom>
                <a:solidFill>
                  <a:srgbClr val="E5B8B7"/>
                </a:solidFill>
                <a:ln w="9525">
                  <a:noFill/>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grpSp>
        </p:grpSp>
      </p:grpSp>
      <p:pic>
        <p:nvPicPr>
          <p:cNvPr id="12" name="图片 11"/>
          <p:cNvPicPr/>
          <p:nvPr>
            <p:custDataLst>
              <p:tags r:id="rId5"/>
            </p:custDataLst>
          </p:nvPr>
        </p:nvPicPr>
        <p:blipFill>
          <a:blip r:embed="rId6"/>
          <a:stretch>
            <a:fillRect/>
          </a:stretch>
        </p:blipFill>
        <p:spPr>
          <a:xfrm>
            <a:off x="4276090" y="3989070"/>
            <a:ext cx="2197735" cy="1890395"/>
          </a:xfrm>
          <a:prstGeom prst="rect">
            <a:avLst/>
          </a:prstGeom>
          <a:noFill/>
          <a:ln w="9525">
            <a:noFill/>
          </a:ln>
        </p:spPr>
      </p:pic>
      <p:pic>
        <p:nvPicPr>
          <p:cNvPr id="14" name="图片 13" descr="IMG_258"/>
          <p:cNvPicPr>
            <a:picLocks noChangeAspect="1"/>
          </p:cNvPicPr>
          <p:nvPr>
            <p:custDataLst>
              <p:tags r:id="rId7"/>
            </p:custDataLst>
          </p:nvPr>
        </p:nvPicPr>
        <p:blipFill>
          <a:blip r:embed="rId8"/>
          <a:srcRect l="11688" t="12520" r="12199" b="4614"/>
          <a:stretch>
            <a:fillRect/>
          </a:stretch>
        </p:blipFill>
        <p:spPr>
          <a:xfrm>
            <a:off x="8434070" y="1502410"/>
            <a:ext cx="2370455" cy="2167890"/>
          </a:xfrm>
          <a:prstGeom prst="rect">
            <a:avLst/>
          </a:prstGeom>
          <a:noFill/>
          <a:ln w="9525">
            <a:noFill/>
          </a:ln>
        </p:spPr>
      </p:pic>
      <p:grpSp>
        <p:nvGrpSpPr>
          <p:cNvPr id="26" name="组合 25"/>
          <p:cNvGrpSpPr/>
          <p:nvPr/>
        </p:nvGrpSpPr>
        <p:grpSpPr>
          <a:xfrm>
            <a:off x="5194300" y="1501775"/>
            <a:ext cx="374015" cy="2168525"/>
            <a:chOff x="4565" y="2435"/>
            <a:chExt cx="1222" cy="6758"/>
          </a:xfrm>
        </p:grpSpPr>
        <p:sp>
          <p:nvSpPr>
            <p:cNvPr id="20" name="矩形 21"/>
            <p:cNvSpPr/>
            <p:nvPr>
              <p:custDataLst>
                <p:tags r:id="rId9"/>
              </p:custDataLst>
            </p:nvPr>
          </p:nvSpPr>
          <p:spPr>
            <a:xfrm rot="-5400000">
              <a:off x="3963" y="3343"/>
              <a:ext cx="2428" cy="612"/>
            </a:xfrm>
            <a:prstGeom prst="rect">
              <a:avLst/>
            </a:prstGeom>
            <a:solidFill>
              <a:schemeClr val="accent1">
                <a:lumMod val="60000"/>
                <a:lumOff val="40000"/>
              </a:schemeClr>
            </a:solidFill>
            <a:ln w="9525" cap="flat" cmpd="sng">
              <a:solidFill>
                <a:schemeClr val="tx1"/>
              </a:solidFill>
              <a:prstDash val="solid"/>
              <a:miter/>
              <a:headEnd type="none" w="med" len="med"/>
              <a:tailEnd type="none" w="med" len="med"/>
            </a:ln>
          </p:spPr>
          <p:txBody>
            <a:bodyPr wrap="square" anchor="t"/>
            <a:p>
              <a:pPr algn="ctr">
                <a:buFont typeface="Arial" panose="020B0604020202020204" charset="-108"/>
              </a:pPr>
              <a:endParaRPr lang="zh-CN"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2"/>
            <p:cNvSpPr/>
            <p:nvPr>
              <p:custDataLst>
                <p:tags r:id="rId10"/>
              </p:custDataLst>
            </p:nvPr>
          </p:nvSpPr>
          <p:spPr>
            <a:xfrm>
              <a:off x="4870" y="4882"/>
              <a:ext cx="612" cy="3703"/>
            </a:xfrm>
            <a:prstGeom prst="rect">
              <a:avLst/>
            </a:prstGeom>
            <a:solidFill>
              <a:srgbClr val="F2DADA"/>
            </a:solidFill>
            <a:ln w="9525">
              <a:noFill/>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22" name="圆柱形 23"/>
            <p:cNvSpPr/>
            <p:nvPr>
              <p:custDataLst>
                <p:tags r:id="rId11"/>
              </p:custDataLst>
            </p:nvPr>
          </p:nvSpPr>
          <p:spPr>
            <a:xfrm>
              <a:off x="4565" y="7595"/>
              <a:ext cx="1222" cy="1598"/>
            </a:xfrm>
            <a:prstGeom prst="can">
              <a:avLst>
                <a:gd name="adj" fmla="val 40620"/>
              </a:avLst>
            </a:prstGeom>
            <a:noFill/>
            <a:ln w="9525" cap="flat" cmpd="sng">
              <a:solidFill>
                <a:schemeClr val="tx1"/>
              </a:solidFill>
              <a:prstDash val="solid"/>
              <a:round/>
              <a:headEnd type="none" w="med" len="med"/>
              <a:tailEnd type="none" w="med" len="med"/>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25" name="圆柱形 24"/>
            <p:cNvSpPr/>
            <p:nvPr>
              <p:custDataLst>
                <p:tags r:id="rId12"/>
              </p:custDataLst>
            </p:nvPr>
          </p:nvSpPr>
          <p:spPr>
            <a:xfrm>
              <a:off x="4595" y="8613"/>
              <a:ext cx="1121" cy="514"/>
            </a:xfrm>
            <a:prstGeom prst="can">
              <a:avLst>
                <a:gd name="adj" fmla="val 25000"/>
              </a:avLst>
            </a:prstGeom>
            <a:solidFill>
              <a:srgbClr val="E5B8B7"/>
            </a:solidFill>
            <a:ln w="9525">
              <a:noFill/>
            </a:ln>
          </p:spPr>
          <p:txBody>
            <a:bodyPr wrap="square" anchor="t"/>
            <a:p>
              <a:pPr>
                <a:buFont typeface="Arial" panose="020B0604020202020204" charset="-108"/>
              </a:pPr>
              <a:endParaRPr lang="zh-CN" altLang="zh-CN" b="1">
                <a:latin typeface="Arial" panose="020B0604020202020204" charset="-108"/>
                <a:ea typeface="宋体" panose="02010600030101010101" pitchFamily="2" charset="-122"/>
                <a:sym typeface="Arial" panose="020B0604020202020204" charset="-108"/>
              </a:endParaRPr>
            </a:p>
          </p:txBody>
        </p:sp>
        <p:sp>
          <p:nvSpPr>
            <p:cNvPr id="74769" name="直接连接符 26"/>
            <p:cNvSpPr/>
            <p:nvPr>
              <p:custDataLst>
                <p:tags r:id="rId13"/>
              </p:custDataLst>
            </p:nvPr>
          </p:nvSpPr>
          <p:spPr>
            <a:xfrm>
              <a:off x="4871" y="5752"/>
              <a:ext cx="612" cy="1"/>
            </a:xfrm>
            <a:prstGeom prst="line">
              <a:avLst/>
            </a:prstGeom>
            <a:ln w="38100" cap="flat" cmpd="sng">
              <a:solidFill>
                <a:srgbClr val="FF7C80"/>
              </a:solidFill>
              <a:prstDash val="solid"/>
              <a:round/>
              <a:headEnd type="none" w="med" len="med"/>
              <a:tailEnd type="none" w="med" len="med"/>
            </a:ln>
          </p:spPr>
        </p:sp>
        <p:sp>
          <p:nvSpPr>
            <p:cNvPr id="74770" name="直接连接符 27"/>
            <p:cNvSpPr/>
            <p:nvPr>
              <p:custDataLst>
                <p:tags r:id="rId14"/>
              </p:custDataLst>
            </p:nvPr>
          </p:nvSpPr>
          <p:spPr>
            <a:xfrm>
              <a:off x="4871" y="6858"/>
              <a:ext cx="612" cy="1"/>
            </a:xfrm>
            <a:prstGeom prst="line">
              <a:avLst/>
            </a:prstGeom>
            <a:ln w="38100" cap="flat" cmpd="sng">
              <a:solidFill>
                <a:srgbClr val="993366"/>
              </a:solidFill>
              <a:prstDash val="solid"/>
              <a:round/>
              <a:headEnd type="none" w="med" len="med"/>
              <a:tailEnd type="none" w="med" len="med"/>
            </a:ln>
          </p:spPr>
        </p:sp>
      </p:grpSp>
      <p:grpSp>
        <p:nvGrpSpPr>
          <p:cNvPr id="27" name="组合 26"/>
          <p:cNvGrpSpPr/>
          <p:nvPr/>
        </p:nvGrpSpPr>
        <p:grpSpPr>
          <a:xfrm>
            <a:off x="7962265" y="3766185"/>
            <a:ext cx="3257550" cy="2459990"/>
            <a:chOff x="11224" y="6207"/>
            <a:chExt cx="5130" cy="3874"/>
          </a:xfrm>
        </p:grpSpPr>
        <p:grpSp>
          <p:nvGrpSpPr>
            <p:cNvPr id="16" name="组合 15"/>
            <p:cNvGrpSpPr/>
            <p:nvPr/>
          </p:nvGrpSpPr>
          <p:grpSpPr>
            <a:xfrm>
              <a:off x="11224" y="6207"/>
              <a:ext cx="5131" cy="3581"/>
              <a:chOff x="11224" y="6206"/>
              <a:chExt cx="5131" cy="3581"/>
            </a:xfrm>
          </p:grpSpPr>
          <p:pic>
            <p:nvPicPr>
              <p:cNvPr id="100" name="图片 99"/>
              <p:cNvPicPr/>
              <p:nvPr>
                <p:custDataLst>
                  <p:tags r:id="rId15"/>
                </p:custDataLst>
              </p:nvPr>
            </p:nvPicPr>
            <p:blipFill>
              <a:blip r:embed="rId16"/>
              <a:stretch>
                <a:fillRect/>
              </a:stretch>
            </p:blipFill>
            <p:spPr>
              <a:xfrm>
                <a:off x="12447" y="6346"/>
                <a:ext cx="3908" cy="3441"/>
              </a:xfrm>
              <a:prstGeom prst="rect">
                <a:avLst/>
              </a:prstGeom>
              <a:noFill/>
              <a:ln w="9525">
                <a:noFill/>
              </a:ln>
            </p:spPr>
          </p:pic>
          <p:pic>
            <p:nvPicPr>
              <p:cNvPr id="15" name="图片 14"/>
              <p:cNvPicPr/>
              <p:nvPr>
                <p:custDataLst>
                  <p:tags r:id="rId17"/>
                </p:custDataLst>
              </p:nvPr>
            </p:nvPicPr>
            <p:blipFill>
              <a:blip r:embed="rId16"/>
              <a:srcRect l="45180" t="65430" r="27030" b="13420"/>
              <a:stretch>
                <a:fillRect/>
              </a:stretch>
            </p:blipFill>
            <p:spPr>
              <a:xfrm>
                <a:off x="11224" y="6206"/>
                <a:ext cx="2779" cy="2115"/>
              </a:xfrm>
              <a:prstGeom prst="ellipse">
                <a:avLst/>
              </a:prstGeom>
              <a:noFill/>
              <a:ln w="9525">
                <a:noFill/>
              </a:ln>
              <a:effectLst>
                <a:outerShdw blurRad="50800" dist="38100" dir="2700000" algn="tl" rotWithShape="0">
                  <a:prstClr val="black">
                    <a:alpha val="40000"/>
                  </a:prstClr>
                </a:outerShdw>
              </a:effectLst>
            </p:spPr>
          </p:pic>
        </p:grpSp>
        <p:pic>
          <p:nvPicPr>
            <p:cNvPr id="101" name="图片 100"/>
            <p:cNvPicPr/>
            <p:nvPr>
              <p:custDataLst>
                <p:tags r:id="rId18"/>
              </p:custDataLst>
            </p:nvPr>
          </p:nvPicPr>
          <p:blipFill>
            <a:blip r:embed="rId19"/>
            <a:srcRect l="18245" r="6338"/>
            <a:stretch>
              <a:fillRect/>
            </a:stretch>
          </p:blipFill>
          <p:spPr>
            <a:xfrm>
              <a:off x="11454" y="8085"/>
              <a:ext cx="2261" cy="1996"/>
            </a:xfrm>
            <a:prstGeom prst="ellipse">
              <a:avLst/>
            </a:prstGeom>
            <a:noFill/>
            <a:ln w="9525">
              <a:noFill/>
            </a:ln>
            <a:effectLst>
              <a:outerShdw blurRad="50800" dist="38100" dir="2700000" algn="tl" rotWithShape="0">
                <a:prstClr val="black">
                  <a:alpha val="40000"/>
                </a:prstClr>
              </a:outerShdw>
            </a:effectLst>
          </p:spPr>
        </p:pic>
      </p:grpSp>
      <p:sp>
        <p:nvSpPr>
          <p:cNvPr id="28" name="圆角矩形 27"/>
          <p:cNvSpPr/>
          <p:nvPr>
            <p:custDataLst>
              <p:tags r:id="rId20"/>
            </p:custDataLst>
          </p:nvPr>
        </p:nvSpPr>
        <p:spPr>
          <a:xfrm>
            <a:off x="8917940" y="6284595"/>
            <a:ext cx="1410335" cy="368935"/>
          </a:xfrm>
          <a:prstGeom prst="roundRect">
            <a:avLst>
              <a:gd name="adj" fmla="val 5791"/>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插卡方向</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右箭头 28"/>
          <p:cNvSpPr/>
          <p:nvPr/>
        </p:nvSpPr>
        <p:spPr>
          <a:xfrm>
            <a:off x="3382645" y="3740150"/>
            <a:ext cx="618490" cy="28638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右箭头 29"/>
          <p:cNvSpPr/>
          <p:nvPr>
            <p:custDataLst>
              <p:tags r:id="rId21"/>
            </p:custDataLst>
          </p:nvPr>
        </p:nvSpPr>
        <p:spPr>
          <a:xfrm>
            <a:off x="7101840" y="3855085"/>
            <a:ext cx="618490" cy="28638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7" name="组合 36"/>
          <p:cNvGrpSpPr/>
          <p:nvPr/>
        </p:nvGrpSpPr>
        <p:grpSpPr>
          <a:xfrm rot="0">
            <a:off x="1428115" y="991235"/>
            <a:ext cx="3004185" cy="807532"/>
            <a:chOff x="6350090" y="3497545"/>
            <a:chExt cx="5411499" cy="218936"/>
          </a:xfrm>
        </p:grpSpPr>
        <p:sp>
          <p:nvSpPr>
            <p:cNvPr id="38" name="矩形 37"/>
            <p:cNvSpPr/>
            <p:nvPr/>
          </p:nvSpPr>
          <p:spPr>
            <a:xfrm>
              <a:off x="6350090" y="3497545"/>
              <a:ext cx="5411499" cy="199877"/>
            </a:xfrm>
            <a:prstGeom prst="rect">
              <a:avLst/>
            </a:prstGeom>
          </p:spPr>
          <p:txBody>
            <a:bodyPr wrap="square">
              <a:spAutoFit/>
            </a:bodyPr>
            <a:p>
              <a:pPr algn="l" defTabSz="914400" fontAlgn="base">
                <a:lnSpc>
                  <a:spcPct val="150000"/>
                </a:lnSpc>
                <a:spcBef>
                  <a:spcPct val="0"/>
                </a:spcBef>
                <a:spcAft>
                  <a:spcPct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微孔孵育时间不足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defTabSz="914400" fontAlgn="base">
                <a:lnSpc>
                  <a:spcPct val="150000"/>
                </a:lnSpc>
                <a:spcBef>
                  <a:spcPct val="0"/>
                </a:spcBef>
                <a:spcAft>
                  <a:spcPct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结果分析类型不同：消线VS比色</a:t>
              </a:r>
              <a:endParaRPr lang="en-US" altLang="zh-CN" sz="1400" kern="0" dirty="0">
                <a:ln w="12700" cap="flat">
                  <a:noFill/>
                  <a:miter lim="800000"/>
                </a:ln>
                <a:solidFill>
                  <a:schemeClr val="tx1">
                    <a:lumMod val="85000"/>
                    <a:lumOff val="15000"/>
                  </a:schemeClr>
                </a:solidFill>
                <a:cs typeface="+mn-ea"/>
                <a:sym typeface="+mn-lt"/>
              </a:endParaRPr>
            </a:p>
          </p:txBody>
        </p:sp>
        <p:sp>
          <p:nvSpPr>
            <p:cNvPr id="39" name="圆角矩形 38"/>
            <p:cNvSpPr/>
            <p:nvPr/>
          </p:nvSpPr>
          <p:spPr>
            <a:xfrm>
              <a:off x="6351387" y="3497545"/>
              <a:ext cx="4951029" cy="21893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tx1">
                    <a:lumMod val="85000"/>
                    <a:lumOff val="15000"/>
                  </a:schemeClr>
                </a:solidFill>
                <a:cs typeface="+mn-ea"/>
                <a:sym typeface="+mn-lt"/>
              </a:endParaRPr>
            </a:p>
          </p:txBody>
        </p:sp>
      </p:grpSp>
      <p:grpSp>
        <p:nvGrpSpPr>
          <p:cNvPr id="4" name="组合 3"/>
          <p:cNvGrpSpPr/>
          <p:nvPr/>
        </p:nvGrpSpPr>
        <p:grpSpPr>
          <a:xfrm>
            <a:off x="394033" y="357904"/>
            <a:ext cx="5732145" cy="475615"/>
            <a:chOff x="343866" y="346940"/>
            <a:chExt cx="6001694" cy="497980"/>
          </a:xfrm>
        </p:grpSpPr>
        <p:grpSp>
          <p:nvGrpSpPr>
            <p:cNvPr id="5" name="组合 4"/>
            <p:cNvGrpSpPr/>
            <p:nvPr/>
          </p:nvGrpSpPr>
          <p:grpSpPr>
            <a:xfrm>
              <a:off x="343866" y="395552"/>
              <a:ext cx="570906" cy="401052"/>
              <a:chOff x="496854" y="386577"/>
              <a:chExt cx="754884" cy="530293"/>
            </a:xfrm>
          </p:grpSpPr>
          <p:sp>
            <p:nvSpPr>
              <p:cNvPr id="3"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胶体金免疫层析技术</a:t>
              </a:r>
              <a:r>
                <a:rPr kumimoji="0" lang="en-US" alt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假阴性</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7" name="圆角矩形 6"/>
          <p:cNvSpPr/>
          <p:nvPr/>
        </p:nvSpPr>
        <p:spPr>
          <a:xfrm>
            <a:off x="1434465" y="4716780"/>
            <a:ext cx="1259205" cy="115062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tx1">
                  <a:lumMod val="85000"/>
                  <a:lumOff val="15000"/>
                </a:schemeClr>
              </a:solidFill>
              <a:cs typeface="+mn-ea"/>
              <a:sym typeface="+mn-lt"/>
            </a:endParaRPr>
          </a:p>
        </p:txBody>
      </p:sp>
      <p:sp>
        <p:nvSpPr>
          <p:cNvPr id="8" name="文本框 7"/>
          <p:cNvSpPr txBox="1"/>
          <p:nvPr/>
        </p:nvSpPr>
        <p:spPr>
          <a:xfrm>
            <a:off x="793750" y="4828540"/>
            <a:ext cx="2540000" cy="953135"/>
          </a:xfrm>
          <a:prstGeom prst="rect">
            <a:avLst/>
          </a:prstGeom>
          <a:noFill/>
        </p:spPr>
        <p:txBody>
          <a:bodyPr wrap="square" rtlCol="0" anchor="t">
            <a:spAutoFit/>
          </a:bodyPr>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反复抽吸</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完全溶解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充分反应</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避免气泡</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94033" y="357904"/>
            <a:ext cx="5732145" cy="475615"/>
            <a:chOff x="343866" y="346940"/>
            <a:chExt cx="6001694" cy="497980"/>
          </a:xfrm>
        </p:grpSpPr>
        <p:grpSp>
          <p:nvGrpSpPr>
            <p:cNvPr id="5" name="组合 4"/>
            <p:cNvGrpSpPr/>
            <p:nvPr/>
          </p:nvGrpSpPr>
          <p:grpSpPr>
            <a:xfrm>
              <a:off x="343866" y="395552"/>
              <a:ext cx="570906" cy="401052"/>
              <a:chOff x="496854" y="386577"/>
              <a:chExt cx="754884" cy="530293"/>
            </a:xfrm>
          </p:grpSpPr>
          <p:sp>
            <p:nvSpPr>
              <p:cNvPr id="3" name="矩形: 圆角 6"/>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矩形: 圆角 7"/>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997424" y="346940"/>
              <a:ext cx="5348136" cy="497980"/>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胶体金免疫层析技术</a:t>
              </a:r>
              <a:r>
                <a:rPr kumimoji="0" lang="en-US" alt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无效</a:t>
              </a:r>
              <a:r>
                <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情况</a:t>
              </a:r>
              <a:endParaRPr kumimoji="0" lang="zh-CN" sz="25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pic>
        <p:nvPicPr>
          <p:cNvPr id="10" name="图片 9"/>
          <p:cNvPicPr>
            <a:picLocks noChangeAspect="1"/>
          </p:cNvPicPr>
          <p:nvPr/>
        </p:nvPicPr>
        <p:blipFill>
          <a:blip r:embed="rId1"/>
          <a:stretch>
            <a:fillRect/>
          </a:stretch>
        </p:blipFill>
        <p:spPr>
          <a:xfrm>
            <a:off x="784860" y="1223010"/>
            <a:ext cx="10775950" cy="4411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59"/>
          <p:cNvSpPr>
            <a:spLocks noChangeArrowheads="1"/>
          </p:cNvSpPr>
          <p:nvPr/>
        </p:nvSpPr>
        <p:spPr bwMode="auto">
          <a:xfrm>
            <a:off x="853761" y="2407553"/>
            <a:ext cx="5400600"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b="1" dirty="0">
                <a:solidFill>
                  <a:schemeClr val="accent1">
                    <a:lumMod val="60000"/>
                    <a:lumOff val="40000"/>
                  </a:schemeClr>
                </a:solidFill>
                <a:cs typeface="Arial" panose="020B0604020202020204" pitchFamily="34" charset="0"/>
              </a:rPr>
              <a:t>感</a:t>
            </a:r>
            <a:r>
              <a:rPr lang="zh-CN" altLang="en-US" sz="6000" b="1" dirty="0" smtClean="0">
                <a:solidFill>
                  <a:schemeClr val="accent1">
                    <a:lumMod val="60000"/>
                    <a:lumOff val="40000"/>
                  </a:schemeClr>
                </a:solidFill>
                <a:cs typeface="Arial" panose="020B0604020202020204" pitchFamily="34" charset="0"/>
              </a:rPr>
              <a:t>谢您的</a:t>
            </a:r>
            <a:r>
              <a:rPr lang="zh-CN" altLang="en-US" sz="6000" b="1" dirty="0" smtClean="0">
                <a:solidFill>
                  <a:schemeClr val="accent1">
                    <a:lumMod val="60000"/>
                    <a:lumOff val="40000"/>
                  </a:schemeClr>
                </a:solidFill>
                <a:cs typeface="Arial" panose="020B0604020202020204" pitchFamily="34" charset="0"/>
              </a:rPr>
              <a:t>聆听！</a:t>
            </a:r>
            <a:endParaRPr lang="zh-CN" altLang="en-US" sz="6000" b="1" dirty="0" smtClean="0">
              <a:solidFill>
                <a:schemeClr val="accent1">
                  <a:lumMod val="60000"/>
                  <a:lumOff val="40000"/>
                </a:schemeClr>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8803" y="470479"/>
            <a:ext cx="3254366"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78" name="椭圆 77"/>
          <p:cNvSpPr/>
          <p:nvPr/>
        </p:nvSpPr>
        <p:spPr>
          <a:xfrm>
            <a:off x="347407" y="5978535"/>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graphicFrame>
        <p:nvGraphicFramePr>
          <p:cNvPr id="11" name="表格 10"/>
          <p:cNvGraphicFramePr/>
          <p:nvPr>
            <p:custDataLst>
              <p:tags r:id="rId1"/>
            </p:custDataLst>
          </p:nvPr>
        </p:nvGraphicFramePr>
        <p:xfrm>
          <a:off x="468630" y="1271270"/>
          <a:ext cx="11285220" cy="521398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77820"/>
                <a:gridCol w="1980565"/>
                <a:gridCol w="2727325"/>
                <a:gridCol w="3699510"/>
              </a:tblGrid>
              <a:tr h="685800">
                <a:tc>
                  <a:txBody>
                    <a:bodyPr/>
                    <a:p>
                      <a:pPr algn="ctr">
                        <a:buNone/>
                      </a:pPr>
                      <a:r>
                        <a:rPr lang="zh-CN" altLang="en-US" sz="1600">
                          <a:latin typeface="微软雅黑" panose="020B0503020204020204" pitchFamily="34" charset="-122"/>
                          <a:ea typeface="微软雅黑" panose="020B0503020204020204" pitchFamily="34" charset="-122"/>
                        </a:rPr>
                        <a:t>检测品种</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检测指标类别</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检测指标名称</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快检技术</a:t>
                      </a:r>
                      <a:endParaRPr lang="zh-CN" altLang="en-US" sz="1600">
                        <a:latin typeface="微软雅黑" panose="020B0503020204020204" pitchFamily="34" charset="-122"/>
                        <a:ea typeface="微软雅黑" panose="020B0503020204020204" pitchFamily="34" charset="-122"/>
                      </a:endParaRPr>
                    </a:p>
                  </a:txBody>
                  <a:tcPr anchor="ctr" anchorCtr="0"/>
                </a:tc>
              </a:tr>
              <a:tr h="1005840">
                <a:tc>
                  <a:txBody>
                    <a:bodyPr/>
                    <a:p>
                      <a:pPr algn="ctr">
                        <a:buNone/>
                      </a:pPr>
                      <a:r>
                        <a:rPr lang="zh-CN" altLang="en-US" sz="1600">
                          <a:latin typeface="微软雅黑" panose="020B0503020204020204" pitchFamily="34" charset="-122"/>
                          <a:ea typeface="微软雅黑" panose="020B0503020204020204" pitchFamily="34" charset="-122"/>
                        </a:rPr>
                        <a:t>豇豆、韭菜、芹菜、食用菌、草莓、葡萄等蔬菜水果</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农药残留</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克百威、毒死蜱、三唑磷、腐霉利等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酶抑制率法、</a:t>
                      </a:r>
                      <a:r>
                        <a:rPr lang="zh-CN" altLang="en-US" sz="1600" b="1">
                          <a:latin typeface="微软雅黑" panose="020B0503020204020204" pitchFamily="34" charset="-122"/>
                          <a:ea typeface="微软雅黑" panose="020B0503020204020204" pitchFamily="34" charset="-122"/>
                        </a:rPr>
                        <a:t>胶体金免疫层析技术</a:t>
                      </a:r>
                      <a:r>
                        <a:rPr lang="zh-CN" altLang="en-US" sz="1600">
                          <a:latin typeface="微软雅黑" panose="020B0503020204020204" pitchFamily="34" charset="-122"/>
                          <a:ea typeface="微软雅黑" panose="020B0503020204020204" pitchFamily="34" charset="-122"/>
                        </a:rPr>
                        <a:t>、时间分辨荧光免疫层析技术、拉曼光谱法</a:t>
                      </a:r>
                      <a:endParaRPr lang="zh-CN" altLang="en-US" sz="1600">
                        <a:latin typeface="微软雅黑" panose="020B0503020204020204" pitchFamily="34" charset="-122"/>
                        <a:ea typeface="微软雅黑" panose="020B0503020204020204" pitchFamily="34" charset="-122"/>
                      </a:endParaRPr>
                    </a:p>
                  </a:txBody>
                  <a:tcPr anchor="ctr" anchorCtr="0"/>
                </a:tc>
              </a:tr>
              <a:tr h="704850">
                <a:tc>
                  <a:txBody>
                    <a:bodyPr/>
                    <a:p>
                      <a:pPr algn="ctr">
                        <a:buNone/>
                      </a:pPr>
                      <a:r>
                        <a:rPr lang="zh-CN" altLang="en-US" sz="1600">
                          <a:latin typeface="微软雅黑" panose="020B0503020204020204" pitchFamily="34" charset="-122"/>
                          <a:ea typeface="微软雅黑" panose="020B0503020204020204" pitchFamily="34" charset="-122"/>
                        </a:rPr>
                        <a:t>牛、羊、猪、鸡、蛋等畜禽类</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兽药残留</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瘦肉精、氯霉素、硝基呋喃代谢物等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b="1">
                          <a:latin typeface="微软雅黑" panose="020B0503020204020204" pitchFamily="34" charset="-122"/>
                          <a:ea typeface="微软雅黑" panose="020B0503020204020204" pitchFamily="34" charset="-122"/>
                          <a:sym typeface="+mn-ea"/>
                        </a:rPr>
                        <a:t>胶体金免疫层析技术</a:t>
                      </a:r>
                      <a:r>
                        <a:rPr lang="zh-CN" altLang="en-US" sz="1600">
                          <a:latin typeface="微软雅黑" panose="020B0503020204020204" pitchFamily="34" charset="-122"/>
                          <a:ea typeface="微软雅黑" panose="020B0503020204020204" pitchFamily="34" charset="-122"/>
                          <a:sym typeface="+mn-ea"/>
                        </a:rPr>
                        <a:t>、时间分辨荧光免疫层析技术、拉曼光谱法</a:t>
                      </a:r>
                      <a:endParaRPr lang="zh-CN" altLang="en-US" sz="1600">
                        <a:latin typeface="微软雅黑" panose="020B0503020204020204" pitchFamily="34" charset="-122"/>
                        <a:ea typeface="微软雅黑" panose="020B0503020204020204" pitchFamily="34" charset="-122"/>
                        <a:sym typeface="+mn-ea"/>
                      </a:endParaRPr>
                    </a:p>
                  </a:txBody>
                  <a:tcPr anchor="ctr" anchorCtr="0"/>
                </a:tc>
              </a:tr>
              <a:tr h="704215">
                <a:tc>
                  <a:txBody>
                    <a:bodyPr/>
                    <a:p>
                      <a:pPr algn="ctr">
                        <a:buNone/>
                      </a:pPr>
                      <a:r>
                        <a:rPr lang="zh-CN" altLang="en-US" sz="1600">
                          <a:latin typeface="微软雅黑" panose="020B0503020204020204" pitchFamily="34" charset="-122"/>
                          <a:ea typeface="微软雅黑" panose="020B0503020204020204" pitchFamily="34" charset="-122"/>
                        </a:rPr>
                        <a:t>大米、蔬菜等植源性作物</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重金属离子</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铅、镉、汞、砷</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电化学技术、</a:t>
                      </a:r>
                      <a:r>
                        <a:rPr lang="zh-CN" altLang="en-US" sz="1600" b="1">
                          <a:latin typeface="微软雅黑" panose="020B0503020204020204" pitchFamily="34" charset="-122"/>
                          <a:ea typeface="微软雅黑" panose="020B0503020204020204" pitchFamily="34" charset="-122"/>
                          <a:sym typeface="+mn-ea"/>
                        </a:rPr>
                        <a:t>胶体金免疫层析技术</a:t>
                      </a:r>
                      <a:r>
                        <a:rPr lang="zh-CN" altLang="en-US" sz="1600">
                          <a:latin typeface="微软雅黑" panose="020B0503020204020204" pitchFamily="34" charset="-122"/>
                          <a:ea typeface="微软雅黑" panose="020B0503020204020204" pitchFamily="34" charset="-122"/>
                          <a:sym typeface="+mn-ea"/>
                        </a:rPr>
                        <a:t>、时间分辨荧光免疫层析技术</a:t>
                      </a:r>
                      <a:endParaRPr lang="zh-CN" altLang="en-US" sz="1600">
                        <a:latin typeface="微软雅黑" panose="020B0503020204020204" pitchFamily="34" charset="-122"/>
                        <a:ea typeface="微软雅黑" panose="020B0503020204020204" pitchFamily="34" charset="-122"/>
                        <a:sym typeface="+mn-ea"/>
                      </a:endParaRPr>
                    </a:p>
                  </a:txBody>
                  <a:tcPr anchor="ctr" anchorCtr="0"/>
                </a:tc>
              </a:tr>
              <a:tr h="704215">
                <a:tc>
                  <a:txBody>
                    <a:bodyPr/>
                    <a:p>
                      <a:pPr algn="ctr">
                        <a:buNone/>
                      </a:pPr>
                      <a:r>
                        <a:rPr lang="zh-CN" altLang="en-US" sz="1600">
                          <a:latin typeface="微软雅黑" panose="020B0503020204020204" pitchFamily="34" charset="-122"/>
                          <a:ea typeface="微软雅黑" panose="020B0503020204020204" pitchFamily="34" charset="-122"/>
                        </a:rPr>
                        <a:t>粮食、谷物、油脂、面粉、饲料等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真菌毒素</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黄曲霉毒素</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B1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、玉米赤霉烯酮、呕吐毒素等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buNone/>
                      </a:pPr>
                      <a:r>
                        <a:rPr lang="zh-CN" altLang="en-US" sz="1600" b="1">
                          <a:latin typeface="微软雅黑" panose="020B0503020204020204" pitchFamily="34" charset="-122"/>
                          <a:ea typeface="微软雅黑" panose="020B0503020204020204" pitchFamily="34" charset="-122"/>
                          <a:sym typeface="+mn-ea"/>
                        </a:rPr>
                        <a:t>胶体金免疫层析技术</a:t>
                      </a:r>
                      <a:r>
                        <a:rPr lang="zh-CN" altLang="en-US" sz="1600">
                          <a:latin typeface="微软雅黑" panose="020B0503020204020204" pitchFamily="34" charset="-122"/>
                          <a:ea typeface="微软雅黑" panose="020B0503020204020204" pitchFamily="34" charset="-122"/>
                          <a:sym typeface="+mn-ea"/>
                        </a:rPr>
                        <a:t>、时间分辨荧光免疫层析技术</a:t>
                      </a:r>
                      <a:endParaRPr lang="zh-CN" altLang="en-US" sz="1600">
                        <a:latin typeface="微软雅黑" panose="020B0503020204020204" pitchFamily="34" charset="-122"/>
                        <a:ea typeface="微软雅黑" panose="020B0503020204020204" pitchFamily="34" charset="-122"/>
                        <a:sym typeface="+mn-ea"/>
                      </a:endParaRPr>
                    </a:p>
                  </a:txBody>
                  <a:tcPr anchor="ctr" anchorCtr="0"/>
                </a:tc>
              </a:tr>
              <a:tr h="704850">
                <a:tc>
                  <a:txBody>
                    <a:bodyPr/>
                    <a:p>
                      <a:pPr algn="ctr">
                        <a:buNone/>
                      </a:pPr>
                      <a:r>
                        <a:rPr lang="zh-CN" altLang="en-US" sz="1600">
                          <a:latin typeface="微软雅黑" panose="020B0503020204020204" pitchFamily="34" charset="-122"/>
                          <a:ea typeface="微软雅黑" panose="020B0503020204020204" pitchFamily="34" charset="-122"/>
                        </a:rPr>
                        <a:t>奶制品、糕点等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微生物指标</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金黄色葡萄球菌、单增李斯特菌、大肠杆菌等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微生物培养</a:t>
                      </a:r>
                      <a:r>
                        <a:rPr lang="zh-CN" altLang="en-US" sz="1600">
                          <a:latin typeface="微软雅黑" panose="020B0503020204020204" pitchFamily="34" charset="-122"/>
                          <a:ea typeface="微软雅黑" panose="020B0503020204020204" pitchFamily="34" charset="-122"/>
                        </a:rPr>
                        <a:t>技术、酶联免疫技术、核酸扩增检测技术</a:t>
                      </a:r>
                      <a:endParaRPr lang="zh-CN" altLang="en-US" sz="1600">
                        <a:latin typeface="微软雅黑" panose="020B0503020204020204" pitchFamily="34" charset="-122"/>
                        <a:ea typeface="微软雅黑" panose="020B0503020204020204" pitchFamily="34" charset="-122"/>
                      </a:endParaRPr>
                    </a:p>
                  </a:txBody>
                  <a:tcPr anchor="ctr" anchorCtr="0"/>
                </a:tc>
              </a:tr>
              <a:tr h="704215">
                <a:tc>
                  <a:txBody>
                    <a:bodyPr/>
                    <a:p>
                      <a:pPr algn="ctr">
                        <a:buNone/>
                      </a:pPr>
                      <a:r>
                        <a:rPr lang="zh-CN" altLang="en-US" sz="1600">
                          <a:latin typeface="微软雅黑" panose="020B0503020204020204" pitchFamily="34" charset="-122"/>
                          <a:ea typeface="微软雅黑" panose="020B0503020204020204" pitchFamily="34" charset="-122"/>
                        </a:rPr>
                        <a:t>火腿肠、米粉等加工类产品</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latin typeface="微软雅黑" panose="020B0503020204020204" pitchFamily="34" charset="-122"/>
                          <a:ea typeface="微软雅黑" panose="020B0503020204020204" pitchFamily="34" charset="-122"/>
                        </a:rPr>
                        <a:t>理化指标</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甲醛、亚硝酸盐、二氧化硫等</a:t>
                      </a:r>
                      <a:endParaRPr lang="zh-CN" altLang="en-US" sz="1600">
                        <a:latin typeface="微软雅黑" panose="020B0503020204020204" pitchFamily="34" charset="-122"/>
                        <a:ea typeface="微软雅黑" panose="020B0503020204020204" pitchFamily="34" charset="-122"/>
                      </a:endParaRPr>
                    </a:p>
                  </a:txBody>
                  <a:tcPr anchor="ctr" anchorCtr="0"/>
                </a:tc>
                <a:tc>
                  <a:txBody>
                    <a:bodyPr/>
                    <a:p>
                      <a:pPr>
                        <a:buNone/>
                      </a:pPr>
                      <a:r>
                        <a:rPr lang="zh-CN" altLang="en-US" sz="1600">
                          <a:latin typeface="微软雅黑" panose="020B0503020204020204" pitchFamily="34" charset="-122"/>
                          <a:ea typeface="微软雅黑" panose="020B0503020204020204" pitchFamily="34" charset="-122"/>
                        </a:rPr>
                        <a:t>分光光度法、比色法</a:t>
                      </a:r>
                      <a:endParaRPr lang="zh-CN" altLang="en-US" sz="1600">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5680710"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sym typeface="+mn-ea"/>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sym typeface="+mn-ea"/>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sym typeface="+mn-ea"/>
              </a:rPr>
              <a:t>胶体金免疫层析技术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5594985" y="2266315"/>
            <a:ext cx="4965065" cy="3123565"/>
            <a:chOff x="6132" y="3563"/>
            <a:chExt cx="7819" cy="4919"/>
          </a:xfrm>
        </p:grpSpPr>
        <p:pic>
          <p:nvPicPr>
            <p:cNvPr id="107" name="图片 106"/>
            <p:cNvPicPr/>
            <p:nvPr/>
          </p:nvPicPr>
          <p:blipFill>
            <a:blip r:embed="rId1"/>
            <a:stretch>
              <a:fillRect/>
            </a:stretch>
          </p:blipFill>
          <p:spPr>
            <a:xfrm>
              <a:off x="6989" y="4265"/>
              <a:ext cx="6260" cy="3378"/>
            </a:xfrm>
            <a:prstGeom prst="rect">
              <a:avLst/>
            </a:prstGeom>
            <a:noFill/>
            <a:ln w="9525">
              <a:noFill/>
            </a:ln>
          </p:spPr>
        </p:pic>
        <p:sp>
          <p:nvSpPr>
            <p:cNvPr id="50" name="ïṧļîdé"/>
            <p:cNvSpPr/>
            <p:nvPr/>
          </p:nvSpPr>
          <p:spPr>
            <a:xfrm>
              <a:off x="6578" y="5759"/>
              <a:ext cx="2282" cy="2282"/>
            </a:xfrm>
            <a:prstGeom prst="corner">
              <a:avLst>
                <a:gd name="adj1" fmla="val 16416"/>
                <a:gd name="adj2" fmla="val 16509"/>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51" name="îṩľïḍè"/>
            <p:cNvSpPr/>
            <p:nvPr/>
          </p:nvSpPr>
          <p:spPr>
            <a:xfrm flipH="1">
              <a:off x="11339" y="5758"/>
              <a:ext cx="2282" cy="2282"/>
            </a:xfrm>
            <a:prstGeom prst="corner">
              <a:avLst>
                <a:gd name="adj1" fmla="val 16416"/>
                <a:gd name="adj2" fmla="val 16509"/>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52" name="í$ḻîḓê"/>
            <p:cNvSpPr/>
            <p:nvPr/>
          </p:nvSpPr>
          <p:spPr>
            <a:xfrm flipV="1">
              <a:off x="6579" y="3869"/>
              <a:ext cx="2282" cy="2282"/>
            </a:xfrm>
            <a:prstGeom prst="corner">
              <a:avLst>
                <a:gd name="adj1" fmla="val 16416"/>
                <a:gd name="adj2" fmla="val 16509"/>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53" name="îṩ1íḋè"/>
            <p:cNvSpPr/>
            <p:nvPr/>
          </p:nvSpPr>
          <p:spPr>
            <a:xfrm flipH="1" flipV="1">
              <a:off x="11339" y="3868"/>
              <a:ext cx="2282" cy="2282"/>
            </a:xfrm>
            <a:prstGeom prst="corner">
              <a:avLst>
                <a:gd name="adj1" fmla="val 16416"/>
                <a:gd name="adj2" fmla="val 16509"/>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b="1" dirty="0">
                <a:latin typeface="三极准柔宋" panose="00000500000000000000" pitchFamily="2" charset="-122"/>
                <a:ea typeface="三极准柔宋" panose="00000500000000000000" pitchFamily="2" charset="-122"/>
                <a:cs typeface="Open Sans" panose="020B0606030504020204" charset="0"/>
              </a:endParaRPr>
            </a:p>
          </p:txBody>
        </p:sp>
        <p:grpSp>
          <p:nvGrpSpPr>
            <p:cNvPr id="57" name="ïṣliḋè"/>
            <p:cNvGrpSpPr/>
            <p:nvPr/>
          </p:nvGrpSpPr>
          <p:grpSpPr>
            <a:xfrm>
              <a:off x="6132" y="7376"/>
              <a:ext cx="1106" cy="1106"/>
              <a:chOff x="6362700" y="1171575"/>
              <a:chExt cx="571500" cy="571500"/>
            </a:xfrm>
            <a:solidFill>
              <a:schemeClr val="accent1">
                <a:lumMod val="60000"/>
                <a:lumOff val="40000"/>
              </a:schemeClr>
            </a:solidFill>
          </p:grpSpPr>
          <p:sp>
            <p:nvSpPr>
              <p:cNvPr id="58" name="îṩ1íďe"/>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59" name="ïšľiḓe"/>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b="1" dirty="0">
                  <a:solidFill>
                    <a:schemeClr val="lt1"/>
                  </a:solidFill>
                  <a:latin typeface="三极准柔宋" panose="00000500000000000000" pitchFamily="2" charset="-122"/>
                  <a:ea typeface="三极准柔宋" panose="00000500000000000000" pitchFamily="2" charset="-122"/>
                  <a:cs typeface="Open Sans" panose="020B0606030504020204" charset="0"/>
                </a:endParaRPr>
              </a:p>
            </p:txBody>
          </p:sp>
        </p:grpSp>
        <p:grpSp>
          <p:nvGrpSpPr>
            <p:cNvPr id="60" name="isľîḍê"/>
            <p:cNvGrpSpPr/>
            <p:nvPr/>
          </p:nvGrpSpPr>
          <p:grpSpPr>
            <a:xfrm>
              <a:off x="12845" y="7375"/>
              <a:ext cx="1106" cy="1106"/>
              <a:chOff x="6362700" y="1171575"/>
              <a:chExt cx="571500" cy="571500"/>
            </a:xfrm>
            <a:solidFill>
              <a:schemeClr val="accent1">
                <a:lumMod val="60000"/>
                <a:lumOff val="40000"/>
              </a:schemeClr>
            </a:solidFill>
          </p:grpSpPr>
          <p:sp>
            <p:nvSpPr>
              <p:cNvPr id="61" name="îSḷiḓê"/>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62" name="ïSḷïḓ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b="1" dirty="0">
                  <a:solidFill>
                    <a:schemeClr val="lt1"/>
                  </a:solidFill>
                  <a:latin typeface="三极准柔宋" panose="00000500000000000000" pitchFamily="2" charset="-122"/>
                  <a:ea typeface="三极准柔宋" panose="00000500000000000000" pitchFamily="2" charset="-122"/>
                  <a:cs typeface="Open Sans" panose="020B0606030504020204" charset="0"/>
                </a:endParaRPr>
              </a:p>
            </p:txBody>
          </p:sp>
        </p:grpSp>
        <p:grpSp>
          <p:nvGrpSpPr>
            <p:cNvPr id="63" name="iŝļíḋê"/>
            <p:cNvGrpSpPr/>
            <p:nvPr/>
          </p:nvGrpSpPr>
          <p:grpSpPr>
            <a:xfrm>
              <a:off x="6133" y="3564"/>
              <a:ext cx="1106" cy="1106"/>
              <a:chOff x="6362700" y="1171575"/>
              <a:chExt cx="571500" cy="571500"/>
            </a:xfrm>
            <a:solidFill>
              <a:schemeClr val="accent1">
                <a:lumMod val="60000"/>
                <a:lumOff val="40000"/>
              </a:schemeClr>
            </a:solidFill>
          </p:grpSpPr>
          <p:sp>
            <p:nvSpPr>
              <p:cNvPr id="64" name="íśļi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65" name="iṩļiḑê"/>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b="1" dirty="0">
                  <a:solidFill>
                    <a:schemeClr val="lt1"/>
                  </a:solidFill>
                  <a:latin typeface="三极准柔宋" panose="00000500000000000000" pitchFamily="2" charset="-122"/>
                  <a:ea typeface="三极准柔宋" panose="00000500000000000000" pitchFamily="2" charset="-122"/>
                  <a:cs typeface="Open Sans" panose="020B0606030504020204" charset="0"/>
                </a:endParaRPr>
              </a:p>
            </p:txBody>
          </p:sp>
        </p:grpSp>
        <p:grpSp>
          <p:nvGrpSpPr>
            <p:cNvPr id="66" name="iṡḻiḋé"/>
            <p:cNvGrpSpPr/>
            <p:nvPr/>
          </p:nvGrpSpPr>
          <p:grpSpPr>
            <a:xfrm>
              <a:off x="12845" y="3563"/>
              <a:ext cx="1106" cy="1106"/>
              <a:chOff x="6362700" y="1171575"/>
              <a:chExt cx="571500" cy="571500"/>
            </a:xfrm>
            <a:solidFill>
              <a:schemeClr val="accent1">
                <a:lumMod val="60000"/>
                <a:lumOff val="40000"/>
              </a:schemeClr>
            </a:solidFill>
          </p:grpSpPr>
          <p:sp>
            <p:nvSpPr>
              <p:cNvPr id="67" name="íṣ1ï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三极准柔宋" panose="00000500000000000000" pitchFamily="2" charset="-122"/>
                  <a:ea typeface="三极准柔宋" panose="00000500000000000000" pitchFamily="2" charset="-122"/>
                  <a:cs typeface="Open Sans" panose="020B0606030504020204" charset="0"/>
                </a:endParaRPr>
              </a:p>
            </p:txBody>
          </p:sp>
          <p:sp>
            <p:nvSpPr>
              <p:cNvPr id="68" name="îSľïd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b="1" dirty="0">
                  <a:solidFill>
                    <a:schemeClr val="lt1"/>
                  </a:solidFill>
                  <a:latin typeface="三极准柔宋" panose="00000500000000000000" pitchFamily="2" charset="-122"/>
                  <a:ea typeface="三极准柔宋" panose="00000500000000000000" pitchFamily="2" charset="-122"/>
                  <a:cs typeface="Open Sans" panose="020B0606030504020204" charset="0"/>
                </a:endParaRPr>
              </a:p>
            </p:txBody>
          </p:sp>
        </p:grpSp>
      </p:grpSp>
      <p:sp>
        <p:nvSpPr>
          <p:cNvPr id="69" name="Text Placeholder 32"/>
          <p:cNvSpPr txBox="1"/>
          <p:nvPr/>
        </p:nvSpPr>
        <p:spPr>
          <a:xfrm>
            <a:off x="1073150" y="2641600"/>
            <a:ext cx="3959225" cy="2553970"/>
          </a:xfrm>
          <a:prstGeom prst="rect">
            <a:avLst/>
          </a:prstGeom>
        </p:spPr>
        <p:txBody>
          <a:bodyPr wrap="square"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样品中目标物与胶体金标记的特异性抗体结合，抑制抗体和检测线（T线）上偶联抗原的免疫反应，从而导致检测线颜色深浅的变化。通过检测线与控制线（C线）颜色深浅比较，对样品中目标物进行定性检测。</a:t>
            </a:r>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5"/>
          <p:cNvSpPr txBox="1"/>
          <p:nvPr>
            <p:custDataLst>
              <p:tags r:id="rId2"/>
            </p:custDataLst>
          </p:nvPr>
        </p:nvSpPr>
        <p:spPr>
          <a:xfrm>
            <a:off x="4057650" y="1551305"/>
            <a:ext cx="4568825" cy="398780"/>
          </a:xfrm>
          <a:prstGeom prst="rect">
            <a:avLst/>
          </a:prstGeom>
          <a:noFill/>
        </p:spPr>
        <p:txBody>
          <a:bodyPr wrap="square" rtlCol="0">
            <a:spAutoFit/>
            <a:scene3d>
              <a:camera prst="orthographicFront"/>
              <a:lightRig rig="threePt" dir="t"/>
            </a:scene3d>
          </a:bodyPr>
          <a:p>
            <a:pPr algn="ctr"/>
            <a:r>
              <a:rPr lang="zh-CN" altLang="en-US" sz="20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【胶体金免疫层析技术检测原理】</a:t>
            </a:r>
            <a:endParaRPr lang="zh-CN" altLang="en-US" sz="20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6232525"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胶体金免疫层析检测技术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616716" y="4570086"/>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4" name="椭圆 23"/>
          <p:cNvSpPr/>
          <p:nvPr/>
        </p:nvSpPr>
        <p:spPr>
          <a:xfrm>
            <a:off x="-598355" y="5588447"/>
            <a:ext cx="2320257" cy="2320257"/>
          </a:xfrm>
          <a:prstGeom prst="ellipse">
            <a:avLst/>
          </a:prstGeom>
          <a:solidFill>
            <a:schemeClr val="bg1"/>
          </a:soli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7" name="文本框 6"/>
          <p:cNvSpPr txBox="1"/>
          <p:nvPr>
            <p:custDataLst>
              <p:tags r:id="rId1"/>
            </p:custDataLst>
          </p:nvPr>
        </p:nvSpPr>
        <p:spPr>
          <a:xfrm>
            <a:off x="3801110" y="1605280"/>
            <a:ext cx="4568825" cy="398780"/>
          </a:xfrm>
          <a:prstGeom prst="rect">
            <a:avLst/>
          </a:prstGeom>
          <a:noFill/>
        </p:spPr>
        <p:txBody>
          <a:bodyPr wrap="square" rtlCol="0">
            <a:spAutoFit/>
            <a:scene3d>
              <a:camera prst="orthographicFront"/>
              <a:lightRig rig="threePt" dir="t"/>
            </a:scene3d>
          </a:bodyPr>
          <a:p>
            <a:pPr algn="ctr"/>
            <a:r>
              <a:rPr lang="zh-CN" altLang="en-US" sz="20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【胶体金免疫层析技术特点】</a:t>
            </a:r>
            <a:endParaRPr lang="zh-CN" altLang="en-US" sz="200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2159635" y="4722495"/>
            <a:ext cx="1810385" cy="603250"/>
          </a:xfrm>
          <a:prstGeom prst="rect">
            <a:avLst/>
          </a:prstGeom>
          <a:noFill/>
          <a:ln>
            <a:noFill/>
          </a:ln>
        </p:spPr>
        <p:txBody>
          <a:bodyPr wrap="none" rtlCol="0" anchor="t">
            <a:noAutofit/>
          </a:bodyPr>
          <a:p>
            <a:pPr algn="ctr"/>
            <a:r>
              <a:rPr lang="zh-CN" altLang="en-US" sz="2800" b="1">
                <a:solidFill>
                  <a:schemeClr val="accent1"/>
                </a:solidFill>
                <a:effectLst>
                  <a:outerShdw blurRad="38100" dist="25400" dir="5400000" algn="ctr" rotWithShape="0">
                    <a:srgbClr val="6E747A">
                      <a:alpha val="43000"/>
                    </a:srgbClr>
                  </a:outerShdw>
                </a:effectLst>
              </a:rPr>
              <a:t>高特异性</a:t>
            </a:r>
            <a:endParaRPr lang="zh-CN" altLang="en-US" sz="2800" b="1">
              <a:solidFill>
                <a:schemeClr val="accent1"/>
              </a:solidFill>
              <a:effectLst>
                <a:outerShdw blurRad="38100" dist="25400" dir="5400000" algn="ctr" rotWithShape="0">
                  <a:srgbClr val="6E747A">
                    <a:alpha val="43000"/>
                  </a:srgbClr>
                </a:outerShdw>
              </a:effectLst>
            </a:endParaRPr>
          </a:p>
        </p:txBody>
      </p:sp>
      <p:pic>
        <p:nvPicPr>
          <p:cNvPr id="102" name="图片 101"/>
          <p:cNvPicPr/>
          <p:nvPr>
            <p:custDataLst>
              <p:tags r:id="rId2"/>
            </p:custDataLst>
          </p:nvPr>
        </p:nvPicPr>
        <p:blipFill>
          <a:blip r:embed="rId3"/>
          <a:stretch>
            <a:fillRect/>
          </a:stretch>
        </p:blipFill>
        <p:spPr>
          <a:xfrm>
            <a:off x="1870075" y="2387600"/>
            <a:ext cx="2389505" cy="1951355"/>
          </a:xfrm>
          <a:prstGeom prst="rect">
            <a:avLst/>
          </a:prstGeom>
          <a:noFill/>
          <a:ln w="9525">
            <a:noFill/>
          </a:ln>
        </p:spPr>
      </p:pic>
      <p:pic>
        <p:nvPicPr>
          <p:cNvPr id="103" name="图片 102"/>
          <p:cNvPicPr/>
          <p:nvPr>
            <p:custDataLst>
              <p:tags r:id="rId4"/>
            </p:custDataLst>
          </p:nvPr>
        </p:nvPicPr>
        <p:blipFill>
          <a:blip r:embed="rId5"/>
          <a:srcRect b="44667"/>
          <a:stretch>
            <a:fillRect/>
          </a:stretch>
        </p:blipFill>
        <p:spPr>
          <a:xfrm>
            <a:off x="4676775" y="2387600"/>
            <a:ext cx="2817495" cy="1951355"/>
          </a:xfrm>
          <a:prstGeom prst="rect">
            <a:avLst/>
          </a:prstGeom>
          <a:noFill/>
          <a:ln w="9525">
            <a:noFill/>
          </a:ln>
        </p:spPr>
      </p:pic>
      <p:sp>
        <p:nvSpPr>
          <p:cNvPr id="4" name="矩形 3"/>
          <p:cNvSpPr/>
          <p:nvPr>
            <p:custDataLst>
              <p:tags r:id="rId6"/>
            </p:custDataLst>
          </p:nvPr>
        </p:nvSpPr>
        <p:spPr>
          <a:xfrm>
            <a:off x="5180330" y="4722495"/>
            <a:ext cx="1810385" cy="603250"/>
          </a:xfrm>
          <a:prstGeom prst="rect">
            <a:avLst/>
          </a:prstGeom>
          <a:noFill/>
          <a:ln>
            <a:noFill/>
          </a:ln>
        </p:spPr>
        <p:txBody>
          <a:bodyPr wrap="none" rtlCol="0" anchor="t">
            <a:noAutofit/>
          </a:bodyPr>
          <a:p>
            <a:pPr algn="ctr"/>
            <a:r>
              <a:rPr lang="zh-CN" altLang="en-US" sz="2800" b="1">
                <a:solidFill>
                  <a:schemeClr val="accent1"/>
                </a:solidFill>
                <a:effectLst>
                  <a:outerShdw blurRad="38100" dist="25400" dir="5400000" algn="ctr" rotWithShape="0">
                    <a:srgbClr val="6E747A">
                      <a:alpha val="43000"/>
                    </a:srgbClr>
                  </a:outerShdw>
                </a:effectLst>
              </a:rPr>
              <a:t>高</a:t>
            </a:r>
            <a:r>
              <a:rPr lang="zh-CN" altLang="en-US" sz="2800" b="1">
                <a:solidFill>
                  <a:schemeClr val="accent1"/>
                </a:solidFill>
                <a:effectLst>
                  <a:outerShdw blurRad="38100" dist="25400" dir="5400000" algn="ctr" rotWithShape="0">
                    <a:srgbClr val="6E747A">
                      <a:alpha val="43000"/>
                    </a:srgbClr>
                  </a:outerShdw>
                </a:effectLst>
              </a:rPr>
              <a:t>灵敏度</a:t>
            </a:r>
            <a:endParaRPr lang="zh-CN" altLang="en-US" sz="2800" b="1">
              <a:solidFill>
                <a:schemeClr val="accent1"/>
              </a:solidFill>
              <a:effectLst>
                <a:outerShdw blurRad="38100" dist="25400" dir="5400000" algn="ctr" rotWithShape="0">
                  <a:srgbClr val="6E747A">
                    <a:alpha val="43000"/>
                  </a:srgbClr>
                </a:outerShdw>
              </a:effectLst>
            </a:endParaRPr>
          </a:p>
        </p:txBody>
      </p:sp>
      <p:pic>
        <p:nvPicPr>
          <p:cNvPr id="104" name="图片 103"/>
          <p:cNvPicPr/>
          <p:nvPr>
            <p:custDataLst>
              <p:tags r:id="rId7"/>
            </p:custDataLst>
          </p:nvPr>
        </p:nvPicPr>
        <p:blipFill>
          <a:blip r:embed="rId8"/>
          <a:srcRect l="17820" r="15680"/>
          <a:stretch>
            <a:fillRect/>
          </a:stretch>
        </p:blipFill>
        <p:spPr>
          <a:xfrm>
            <a:off x="7911465" y="2387600"/>
            <a:ext cx="2397760" cy="1951990"/>
          </a:xfrm>
          <a:prstGeom prst="rect">
            <a:avLst/>
          </a:prstGeom>
          <a:noFill/>
          <a:ln w="9525">
            <a:noFill/>
          </a:ln>
        </p:spPr>
      </p:pic>
      <p:sp>
        <p:nvSpPr>
          <p:cNvPr id="5" name="矩形 4"/>
          <p:cNvSpPr/>
          <p:nvPr>
            <p:custDataLst>
              <p:tags r:id="rId9"/>
            </p:custDataLst>
          </p:nvPr>
        </p:nvSpPr>
        <p:spPr>
          <a:xfrm>
            <a:off x="8201025" y="4722495"/>
            <a:ext cx="1810385" cy="603250"/>
          </a:xfrm>
          <a:prstGeom prst="rect">
            <a:avLst/>
          </a:prstGeom>
          <a:noFill/>
          <a:ln>
            <a:noFill/>
          </a:ln>
        </p:spPr>
        <p:txBody>
          <a:bodyPr wrap="none" rtlCol="0" anchor="t">
            <a:noAutofit/>
          </a:bodyPr>
          <a:p>
            <a:pPr algn="ctr"/>
            <a:r>
              <a:rPr lang="zh-CN" altLang="en-US" sz="2800" b="1">
                <a:solidFill>
                  <a:schemeClr val="accent1"/>
                </a:solidFill>
                <a:effectLst>
                  <a:outerShdw blurRad="38100" dist="25400" dir="5400000" algn="ctr" rotWithShape="0">
                    <a:srgbClr val="6E747A">
                      <a:alpha val="43000"/>
                    </a:srgbClr>
                  </a:outerShdw>
                </a:effectLst>
              </a:rPr>
              <a:t>操作</a:t>
            </a:r>
            <a:r>
              <a:rPr lang="zh-CN" altLang="en-US" sz="2800" b="1">
                <a:solidFill>
                  <a:schemeClr val="accent1"/>
                </a:solidFill>
                <a:effectLst>
                  <a:outerShdw blurRad="38100" dist="25400" dir="5400000" algn="ctr" rotWithShape="0">
                    <a:srgbClr val="6E747A">
                      <a:alpha val="43000"/>
                    </a:srgbClr>
                  </a:outerShdw>
                </a:effectLst>
              </a:rPr>
              <a:t>简便</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5674360"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胶体金免疫层析</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63040" y="1884045"/>
            <a:ext cx="9180195" cy="4396105"/>
            <a:chOff x="-57" y="2155"/>
            <a:chExt cx="14457" cy="6923"/>
          </a:xfrm>
        </p:grpSpPr>
        <p:pic>
          <p:nvPicPr>
            <p:cNvPr id="86017" name="Picture 18" descr="C:\Users\lhys\Desktop\图片1.jpg"/>
            <p:cNvPicPr>
              <a:picLocks noChangeAspect="1"/>
            </p:cNvPicPr>
            <p:nvPr/>
          </p:nvPicPr>
          <p:blipFill>
            <a:blip r:embed="rId1"/>
            <a:srcRect l="9064" t="37563" r="5708" b="47964"/>
            <a:stretch>
              <a:fillRect/>
            </a:stretch>
          </p:blipFill>
          <p:spPr>
            <a:xfrm>
              <a:off x="-57" y="2155"/>
              <a:ext cx="14400" cy="1553"/>
            </a:xfrm>
            <a:prstGeom prst="rect">
              <a:avLst/>
            </a:prstGeom>
            <a:noFill/>
            <a:ln w="9525">
              <a:noFill/>
            </a:ln>
          </p:spPr>
        </p:pic>
        <p:sp>
          <p:nvSpPr>
            <p:cNvPr id="86018" name="Text Box 16"/>
            <p:cNvSpPr/>
            <p:nvPr/>
          </p:nvSpPr>
          <p:spPr>
            <a:xfrm>
              <a:off x="6000" y="3973"/>
              <a:ext cx="1360" cy="765"/>
            </a:xfrm>
            <a:prstGeom prst="rect">
              <a:avLst/>
            </a:prstGeom>
            <a:noFill/>
            <a:ln w="9525">
              <a:noFill/>
            </a:ln>
          </p:spPr>
          <p:txBody>
            <a:bodyPr lIns="54864" tIns="27432" rIns="54864" bIns="27432" anchor="t">
              <a:spAutoFit/>
            </a:bodyPr>
            <a:p>
              <a:pPr lvl="0" indent="0" algn="ctr"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测试线 </a:t>
              </a:r>
              <a:endParaRPr lang="en-US" altLang="zh-CN" sz="1400" b="1" dirty="0">
                <a:solidFill>
                  <a:srgbClr val="000000"/>
                </a:solidFill>
                <a:latin typeface="Times New Roman" panose="02020603050405020304" charset="0"/>
                <a:ea typeface="楷体_GB2312" pitchFamily="1" charset="-122"/>
                <a:sym typeface="Times New Roman" panose="02020603050405020304" charset="0"/>
              </a:endParaRPr>
            </a:p>
            <a:p>
              <a:pPr lvl="0" indent="0" algn="ctr"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a:t>
              </a:r>
              <a:r>
                <a:rPr lang="en-US" altLang="zh-CN" sz="1400" b="1" dirty="0">
                  <a:solidFill>
                    <a:srgbClr val="000000"/>
                  </a:solidFill>
                  <a:latin typeface="Times New Roman" panose="02020603050405020304" charset="0"/>
                  <a:ea typeface="宋体" panose="02010600030101010101" pitchFamily="2" charset="-122"/>
                  <a:sym typeface="Times New Roman" panose="02020603050405020304" charset="0"/>
                </a:rPr>
                <a:t>T</a:t>
              </a:r>
              <a:r>
                <a:rPr lang="zh-CN" altLang="en-US" sz="1400" b="1" dirty="0">
                  <a:solidFill>
                    <a:srgbClr val="000000"/>
                  </a:solidFill>
                  <a:latin typeface="Times New Roman" panose="02020603050405020304" charset="0"/>
                  <a:ea typeface="楷体_GB2312" pitchFamily="1" charset="-122"/>
                  <a:sym typeface="Times New Roman" panose="02020603050405020304" charset="0"/>
                </a:rPr>
                <a:t>线）</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19" name="Rectangle 15"/>
            <p:cNvSpPr/>
            <p:nvPr/>
          </p:nvSpPr>
          <p:spPr>
            <a:xfrm>
              <a:off x="7653" y="3970"/>
              <a:ext cx="1247" cy="765"/>
            </a:xfrm>
            <a:prstGeom prst="rect">
              <a:avLst/>
            </a:prstGeom>
            <a:noFill/>
            <a:ln w="9525">
              <a:noFill/>
            </a:ln>
          </p:spPr>
          <p:txBody>
            <a:bodyPr lIns="54864" tIns="27432" rIns="54864" bIns="27432" anchor="t">
              <a:spAutoFit/>
            </a:bodyPr>
            <a:p>
              <a:pPr lvl="0" indent="0"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控制线</a:t>
              </a:r>
              <a:endParaRPr lang="en-US" altLang="zh-CN" sz="1400" b="1" dirty="0">
                <a:solidFill>
                  <a:srgbClr val="000000"/>
                </a:solidFill>
                <a:latin typeface="Times New Roman" panose="02020603050405020304" charset="0"/>
                <a:ea typeface="楷体_GB2312" pitchFamily="1" charset="-122"/>
                <a:sym typeface="Times New Roman" panose="02020603050405020304" charset="0"/>
              </a:endParaRPr>
            </a:p>
            <a:p>
              <a:pPr lvl="0" indent="0"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a:t>
              </a:r>
              <a:r>
                <a:rPr lang="en-US" altLang="zh-CN" sz="1400" b="1" dirty="0">
                  <a:solidFill>
                    <a:srgbClr val="000000"/>
                  </a:solidFill>
                  <a:latin typeface="Times New Roman" panose="02020603050405020304" charset="0"/>
                  <a:ea typeface="宋体" panose="02010600030101010101" pitchFamily="2" charset="-122"/>
                  <a:sym typeface="Times New Roman" panose="02020603050405020304" charset="0"/>
                </a:rPr>
                <a:t>C</a:t>
              </a:r>
              <a:r>
                <a:rPr lang="zh-CN" altLang="en-US" sz="1400" b="1" dirty="0">
                  <a:solidFill>
                    <a:srgbClr val="000000"/>
                  </a:solidFill>
                  <a:latin typeface="Times New Roman" panose="02020603050405020304" charset="0"/>
                  <a:ea typeface="楷体_GB2312" pitchFamily="1" charset="-122"/>
                  <a:sym typeface="Times New Roman" panose="02020603050405020304" charset="0"/>
                </a:rPr>
                <a:t>线）</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0" name="Rectangle 13"/>
            <p:cNvSpPr/>
            <p:nvPr/>
          </p:nvSpPr>
          <p:spPr>
            <a:xfrm>
              <a:off x="11283" y="2723"/>
              <a:ext cx="1700" cy="425"/>
            </a:xfrm>
            <a:prstGeom prst="rect">
              <a:avLst/>
            </a:prstGeom>
            <a:noFill/>
            <a:ln w="9525">
              <a:noFill/>
            </a:ln>
          </p:spPr>
          <p:txBody>
            <a:bodyPr lIns="54864" tIns="27432" rIns="54864" bIns="27432" anchor="t">
              <a:spAutoFit/>
            </a:bodyPr>
            <a:p>
              <a:pPr lvl="0" indent="0"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吸水滤纸</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1" name="Rectangle 12"/>
            <p:cNvSpPr/>
            <p:nvPr/>
          </p:nvSpPr>
          <p:spPr>
            <a:xfrm>
              <a:off x="1303" y="2608"/>
              <a:ext cx="1627" cy="427"/>
            </a:xfrm>
            <a:prstGeom prst="rect">
              <a:avLst/>
            </a:prstGeom>
            <a:noFill/>
            <a:ln w="9525">
              <a:noFill/>
            </a:ln>
          </p:spPr>
          <p:txBody>
            <a:bodyPr lIns="54864" tIns="27432" rIns="54864" bIns="27432" anchor="t">
              <a:spAutoFit/>
            </a:bodyPr>
            <a:p>
              <a:pPr lvl="0" indent="0" eaLnBrk="0" hangingPunct="0"/>
              <a:r>
                <a:rPr lang="zh-CN" altLang="en-US" sz="1400" b="1" dirty="0">
                  <a:solidFill>
                    <a:srgbClr val="000000"/>
                  </a:solidFill>
                  <a:latin typeface="Times New Roman" panose="02020603050405020304" charset="0"/>
                  <a:ea typeface="楷体_GB2312" pitchFamily="1" charset="-122"/>
                  <a:sym typeface="Times New Roman" panose="02020603050405020304" charset="0"/>
                </a:rPr>
                <a:t>样品垫</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2" name="Line 9"/>
            <p:cNvSpPr/>
            <p:nvPr/>
          </p:nvSpPr>
          <p:spPr>
            <a:xfrm flipV="1">
              <a:off x="6633" y="3515"/>
              <a:ext cx="0" cy="340"/>
            </a:xfrm>
            <a:prstGeom prst="line">
              <a:avLst/>
            </a:prstGeom>
            <a:ln w="15875" cap="flat" cmpd="sng">
              <a:solidFill>
                <a:srgbClr val="000000"/>
              </a:solidFill>
              <a:prstDash val="solid"/>
              <a:round/>
              <a:headEnd type="none" w="med" len="med"/>
              <a:tailEnd type="triangle" w="lg" len="lg"/>
            </a:ln>
          </p:spPr>
        </p:sp>
        <p:sp>
          <p:nvSpPr>
            <p:cNvPr id="86023" name="Rectangle 6"/>
            <p:cNvSpPr/>
            <p:nvPr/>
          </p:nvSpPr>
          <p:spPr>
            <a:xfrm>
              <a:off x="9015" y="2723"/>
              <a:ext cx="908" cy="425"/>
            </a:xfrm>
            <a:prstGeom prst="rect">
              <a:avLst/>
            </a:prstGeom>
            <a:noFill/>
            <a:ln w="9525">
              <a:noFill/>
            </a:ln>
          </p:spPr>
          <p:txBody>
            <a:bodyPr lIns="54864" tIns="27432" rIns="54864" bIns="27432" anchor="t">
              <a:spAutoFit/>
            </a:bodyPr>
            <a:p>
              <a:pPr lvl="0" indent="0" eaLnBrk="0" hangingPunct="0"/>
              <a:r>
                <a:rPr lang="en-US" altLang="zh-CN" sz="1400" b="1" dirty="0">
                  <a:solidFill>
                    <a:srgbClr val="000000"/>
                  </a:solidFill>
                  <a:latin typeface="Times New Roman" panose="02020603050405020304" charset="0"/>
                  <a:ea typeface="宋体" panose="02010600030101010101" pitchFamily="2" charset="-122"/>
                  <a:sym typeface="Times New Roman" panose="02020603050405020304" charset="0"/>
                </a:rPr>
                <a:t>NC</a:t>
              </a:r>
              <a:r>
                <a:rPr lang="zh-CN" altLang="en-US" sz="1400" b="1" dirty="0">
                  <a:solidFill>
                    <a:srgbClr val="000000"/>
                  </a:solidFill>
                  <a:latin typeface="Times New Roman" panose="02020603050405020304" charset="0"/>
                  <a:ea typeface="楷体_GB2312" pitchFamily="1" charset="-122"/>
                  <a:sym typeface="Times New Roman" panose="02020603050405020304" charset="0"/>
                </a:rPr>
                <a:t>膜</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4" name="Rectangle 6"/>
            <p:cNvSpPr/>
            <p:nvPr/>
          </p:nvSpPr>
          <p:spPr>
            <a:xfrm>
              <a:off x="7200" y="2723"/>
              <a:ext cx="908" cy="425"/>
            </a:xfrm>
            <a:prstGeom prst="rect">
              <a:avLst/>
            </a:prstGeom>
            <a:noFill/>
            <a:ln w="9525">
              <a:noFill/>
            </a:ln>
          </p:spPr>
          <p:txBody>
            <a:bodyPr lIns="54864" tIns="27432" rIns="54864" bIns="27432" anchor="t">
              <a:spAutoFit/>
            </a:bodyPr>
            <a:p>
              <a:pPr lvl="0" indent="0" eaLnBrk="0" hangingPunct="0"/>
              <a:r>
                <a:rPr lang="en-US" altLang="zh-CN" sz="1400" b="1" dirty="0">
                  <a:solidFill>
                    <a:srgbClr val="000000"/>
                  </a:solidFill>
                  <a:latin typeface="Times New Roman" panose="02020603050405020304" charset="0"/>
                  <a:ea typeface="宋体" panose="02010600030101010101" pitchFamily="2" charset="-122"/>
                  <a:sym typeface="Times New Roman" panose="02020603050405020304" charset="0"/>
                </a:rPr>
                <a:t>NC</a:t>
              </a:r>
              <a:r>
                <a:rPr lang="zh-CN" altLang="en-US" sz="1400" b="1" dirty="0">
                  <a:solidFill>
                    <a:srgbClr val="000000"/>
                  </a:solidFill>
                  <a:latin typeface="Times New Roman" panose="02020603050405020304" charset="0"/>
                  <a:ea typeface="楷体_GB2312" pitchFamily="1" charset="-122"/>
                  <a:sym typeface="Times New Roman" panose="02020603050405020304" charset="0"/>
                </a:rPr>
                <a:t>膜</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5" name="Rectangle 6"/>
            <p:cNvSpPr/>
            <p:nvPr/>
          </p:nvSpPr>
          <p:spPr>
            <a:xfrm>
              <a:off x="5840" y="2703"/>
              <a:ext cx="908" cy="425"/>
            </a:xfrm>
            <a:prstGeom prst="rect">
              <a:avLst/>
            </a:prstGeom>
            <a:noFill/>
            <a:ln w="9525">
              <a:noFill/>
            </a:ln>
          </p:spPr>
          <p:txBody>
            <a:bodyPr lIns="54864" tIns="27432" rIns="54864" bIns="27432" anchor="t">
              <a:spAutoFit/>
            </a:bodyPr>
            <a:p>
              <a:pPr lvl="0" indent="0" eaLnBrk="0" hangingPunct="0"/>
              <a:r>
                <a:rPr lang="en-US" altLang="zh-CN" sz="1400" b="1" dirty="0">
                  <a:solidFill>
                    <a:srgbClr val="000000"/>
                  </a:solidFill>
                  <a:latin typeface="Times New Roman" panose="02020603050405020304" charset="0"/>
                  <a:ea typeface="宋体" panose="02010600030101010101" pitchFamily="2" charset="-122"/>
                  <a:sym typeface="Times New Roman" panose="02020603050405020304" charset="0"/>
                </a:rPr>
                <a:t>NC</a:t>
              </a:r>
              <a:r>
                <a:rPr lang="zh-CN" altLang="en-US" sz="1400" b="1" dirty="0">
                  <a:solidFill>
                    <a:srgbClr val="000000"/>
                  </a:solidFill>
                  <a:latin typeface="Times New Roman" panose="02020603050405020304" charset="0"/>
                  <a:ea typeface="楷体_GB2312" pitchFamily="1" charset="-122"/>
                  <a:sym typeface="Times New Roman" panose="02020603050405020304" charset="0"/>
                </a:rPr>
                <a:t>膜</a:t>
              </a:r>
              <a:endParaRPr lang="zh-CN" altLang="en-US" sz="1400" dirty="0">
                <a:solidFill>
                  <a:srgbClr val="000000"/>
                </a:solidFill>
                <a:latin typeface="Calibri" panose="020F0502020204030204" pitchFamily="34" charset="0"/>
                <a:ea typeface="宋体" panose="02010600030101010101" pitchFamily="2" charset="-122"/>
                <a:sym typeface="Arial" panose="020B0604020202020204" pitchFamily="34" charset="0"/>
              </a:endParaRPr>
            </a:p>
          </p:txBody>
        </p:sp>
        <p:sp>
          <p:nvSpPr>
            <p:cNvPr id="86026" name="Line 9"/>
            <p:cNvSpPr/>
            <p:nvPr/>
          </p:nvSpPr>
          <p:spPr>
            <a:xfrm flipV="1">
              <a:off x="8128" y="3490"/>
              <a:ext cx="0" cy="340"/>
            </a:xfrm>
            <a:prstGeom prst="line">
              <a:avLst/>
            </a:prstGeom>
            <a:ln w="15875" cap="flat" cmpd="sng">
              <a:solidFill>
                <a:srgbClr val="000000"/>
              </a:solidFill>
              <a:prstDash val="solid"/>
              <a:round/>
              <a:headEnd type="none" w="med" len="med"/>
              <a:tailEnd type="triangle" w="lg" len="lg"/>
            </a:ln>
          </p:spPr>
        </p:sp>
        <p:sp>
          <p:nvSpPr>
            <p:cNvPr id="82" name="椭圆 81"/>
            <p:cNvSpPr/>
            <p:nvPr/>
          </p:nvSpPr>
          <p:spPr bwMode="auto">
            <a:xfrm>
              <a:off x="6293" y="5853"/>
              <a:ext cx="455" cy="228"/>
            </a:xfrm>
            <a:prstGeom prst="ellipse">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029" name="TextBox 87"/>
            <p:cNvSpPr txBox="1"/>
            <p:nvPr/>
          </p:nvSpPr>
          <p:spPr>
            <a:xfrm>
              <a:off x="1190" y="5330"/>
              <a:ext cx="858" cy="485"/>
            </a:xfrm>
            <a:prstGeom prst="rect">
              <a:avLst/>
            </a:prstGeom>
            <a:noFill/>
            <a:ln w="9525">
              <a:noFill/>
            </a:ln>
          </p:spPr>
          <p:txBody>
            <a:bodyPr wrap="none" anchor="t">
              <a:spAutoFit/>
            </a:bodyPr>
            <a:p>
              <a:pPr lvl="0" indent="0"/>
              <a:r>
                <a:rPr lang="zh-CN" altLang="en-US" sz="1400" b="1" dirty="0">
                  <a:latin typeface="微软雅黑" panose="020B0503020204020204" pitchFamily="34" charset="-122"/>
                  <a:ea typeface="微软雅黑" panose="020B0503020204020204" pitchFamily="34" charset="-122"/>
                </a:rPr>
                <a:t>膜上</a:t>
              </a:r>
              <a:endParaRPr lang="zh-CN" altLang="en-US" sz="1400" b="1" dirty="0">
                <a:latin typeface="微软雅黑" panose="020B0503020204020204" pitchFamily="34" charset="-122"/>
                <a:ea typeface="微软雅黑" panose="020B0503020204020204" pitchFamily="34" charset="-122"/>
              </a:endParaRPr>
            </a:p>
          </p:txBody>
        </p:sp>
        <p:cxnSp>
          <p:nvCxnSpPr>
            <p:cNvPr id="86030" name="直接连接符 88"/>
            <p:cNvCxnSpPr/>
            <p:nvPr/>
          </p:nvCxnSpPr>
          <p:spPr>
            <a:xfrm>
              <a:off x="228" y="5103"/>
              <a:ext cx="13890" cy="0"/>
            </a:xfrm>
            <a:prstGeom prst="line">
              <a:avLst/>
            </a:prstGeom>
            <a:ln w="9525" cap="flat" cmpd="sng">
              <a:solidFill>
                <a:srgbClr val="A6A6A6"/>
              </a:solidFill>
              <a:prstDash val="sysDash"/>
              <a:round/>
              <a:headEnd type="none" w="med" len="med"/>
              <a:tailEnd type="none" w="med" len="med"/>
            </a:ln>
          </p:spPr>
        </p:cxnSp>
        <p:grpSp>
          <p:nvGrpSpPr>
            <p:cNvPr id="86031" name="组合 90"/>
            <p:cNvGrpSpPr/>
            <p:nvPr/>
          </p:nvGrpSpPr>
          <p:grpSpPr>
            <a:xfrm rot="10800000">
              <a:off x="4475" y="5215"/>
              <a:ext cx="685" cy="895"/>
              <a:chOff x="2843880" y="4373758"/>
              <a:chExt cx="434745" cy="567347"/>
            </a:xfrm>
          </p:grpSpPr>
          <p:pic>
            <p:nvPicPr>
              <p:cNvPr id="86032"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33" name="流程图: 联系 92"/>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pic>
          <p:nvPicPr>
            <p:cNvPr id="86034" name="Picture 17" descr="https://timgsa.baidu.com/timg?image&amp;quality=80&amp;size=b9999_10000&amp;sec=1495067895790&amp;di=6b9c8c1f6420ea16360ca017083fe971&amp;imgtype=jpg&amp;src=http%3A%2F%2Fimg4.imgtn.bdimg.com%2Fit%2Fu%3D1558337336%2C3002632051%26fm%3D214%26gp%3D0.jpg"/>
            <p:cNvPicPr>
              <a:picLocks noChangeAspect="1"/>
            </p:cNvPicPr>
            <p:nvPr/>
          </p:nvPicPr>
          <p:blipFill>
            <a:blip r:embed="rId3"/>
            <a:srcRect l="4355" t="12440" r="5511" b="14137"/>
            <a:stretch>
              <a:fillRect/>
            </a:stretch>
          </p:blipFill>
          <p:spPr>
            <a:xfrm>
              <a:off x="7880" y="5330"/>
              <a:ext cx="680" cy="593"/>
            </a:xfrm>
            <a:prstGeom prst="rect">
              <a:avLst/>
            </a:prstGeom>
            <a:noFill/>
            <a:ln w="9525">
              <a:noFill/>
            </a:ln>
          </p:spPr>
        </p:pic>
        <p:grpSp>
          <p:nvGrpSpPr>
            <p:cNvPr id="5" name="组合 151"/>
            <p:cNvGrpSpPr/>
            <p:nvPr/>
          </p:nvGrpSpPr>
          <p:grpSpPr>
            <a:xfrm>
              <a:off x="11170" y="5215"/>
              <a:ext cx="3230" cy="3700"/>
              <a:chOff x="7092175" y="3312229"/>
              <a:chExt cx="2051825" cy="2349045"/>
            </a:xfrm>
          </p:grpSpPr>
          <p:pic>
            <p:nvPicPr>
              <p:cNvPr id="86036" name="Picture 21" descr="https://timgsa.baidu.com/timg?image&amp;quality=80&amp;size=b9999_10000&amp;sec=1495071241368&amp;di=4e0da95654f62631a4b76ce4e9e9f86b&amp;imgtype=0&amp;src=http%3A%2F%2Fmuchongimg.xmcimg.com%2Fdata%2Fedu%2Fe2%2Fc6%2F1898895_1342929507_350.jpg"/>
              <p:cNvPicPr>
                <a:picLocks noChangeAspect="1"/>
              </p:cNvPicPr>
              <p:nvPr/>
            </p:nvPicPr>
            <p:blipFill>
              <a:blip r:embed="rId4"/>
              <a:srcRect l="50650" t="37177" r="15874" b="46889"/>
              <a:stretch>
                <a:fillRect/>
              </a:stretch>
            </p:blipFill>
            <p:spPr>
              <a:xfrm>
                <a:off x="7109619" y="5013110"/>
                <a:ext cx="2034381" cy="648164"/>
              </a:xfrm>
              <a:prstGeom prst="rect">
                <a:avLst/>
              </a:prstGeom>
              <a:noFill/>
              <a:ln w="9525">
                <a:noFill/>
              </a:ln>
            </p:spPr>
          </p:pic>
          <p:pic>
            <p:nvPicPr>
              <p:cNvPr id="86037" name="Picture 22" descr="C:\Users\lhys\Desktop\空白.jpg"/>
              <p:cNvPicPr>
                <a:picLocks noChangeAspect="1"/>
              </p:cNvPicPr>
              <p:nvPr/>
            </p:nvPicPr>
            <p:blipFill>
              <a:blip r:embed="rId5"/>
              <a:stretch>
                <a:fillRect/>
              </a:stretch>
            </p:blipFill>
            <p:spPr>
              <a:xfrm>
                <a:off x="7092175" y="3312229"/>
                <a:ext cx="2047875" cy="658813"/>
              </a:xfrm>
              <a:prstGeom prst="rect">
                <a:avLst/>
              </a:prstGeom>
              <a:noFill/>
              <a:ln w="9525">
                <a:noFill/>
              </a:ln>
            </p:spPr>
          </p:pic>
          <p:pic>
            <p:nvPicPr>
              <p:cNvPr id="86038" name="Picture 23" descr="C:\Users\lhys\Desktop\阴性.jpg"/>
              <p:cNvPicPr>
                <a:picLocks noChangeAspect="1"/>
              </p:cNvPicPr>
              <p:nvPr/>
            </p:nvPicPr>
            <p:blipFill>
              <a:blip r:embed="rId6"/>
              <a:stretch>
                <a:fillRect/>
              </a:stretch>
            </p:blipFill>
            <p:spPr>
              <a:xfrm>
                <a:off x="7096125" y="4149050"/>
                <a:ext cx="2047875" cy="658812"/>
              </a:xfrm>
              <a:prstGeom prst="rect">
                <a:avLst/>
              </a:prstGeom>
              <a:noFill/>
              <a:ln w="9525">
                <a:noFill/>
              </a:ln>
            </p:spPr>
          </p:pic>
        </p:grpSp>
        <p:sp>
          <p:nvSpPr>
            <p:cNvPr id="86039" name="TextBox 121"/>
            <p:cNvSpPr txBox="1"/>
            <p:nvPr/>
          </p:nvSpPr>
          <p:spPr>
            <a:xfrm>
              <a:off x="398" y="6350"/>
              <a:ext cx="2835" cy="485"/>
            </a:xfrm>
            <a:prstGeom prst="rect">
              <a:avLst/>
            </a:prstGeom>
            <a:noFill/>
            <a:ln w="9525">
              <a:noFill/>
            </a:ln>
          </p:spPr>
          <p:txBody>
            <a:bodyPr wrap="none" anchor="t">
              <a:spAutoFit/>
            </a:bodyPr>
            <a:p>
              <a:pPr lvl="0" indent="0"/>
              <a:r>
                <a:rPr lang="zh-CN" altLang="en-US" sz="1400" b="1" dirty="0">
                  <a:latin typeface="微软雅黑" panose="020B0503020204020204" pitchFamily="34" charset="-122"/>
                  <a:ea typeface="微软雅黑" panose="020B0503020204020204" pitchFamily="34" charset="-122"/>
                </a:rPr>
                <a:t>待测液含目标待测物</a:t>
              </a:r>
              <a:endParaRPr lang="zh-CN" altLang="en-US" sz="1400" b="1" dirty="0">
                <a:latin typeface="微软雅黑" panose="020B0503020204020204" pitchFamily="34" charset="-122"/>
                <a:ea typeface="微软雅黑" panose="020B0503020204020204" pitchFamily="34" charset="-122"/>
              </a:endParaRPr>
            </a:p>
          </p:txBody>
        </p:sp>
        <p:grpSp>
          <p:nvGrpSpPr>
            <p:cNvPr id="86040" name="组合 104"/>
            <p:cNvGrpSpPr/>
            <p:nvPr/>
          </p:nvGrpSpPr>
          <p:grpSpPr>
            <a:xfrm flipV="1">
              <a:off x="6200" y="7815"/>
              <a:ext cx="685" cy="960"/>
              <a:chOff x="2843880" y="4184972"/>
              <a:chExt cx="434745" cy="609866"/>
            </a:xfrm>
          </p:grpSpPr>
          <p:pic>
            <p:nvPicPr>
              <p:cNvPr id="86041" name="Picture 19" descr="C:\Users\lhys\Desktop\26.png"/>
              <p:cNvPicPr>
                <a:picLocks noChangeAspect="1"/>
              </p:cNvPicPr>
              <p:nvPr/>
            </p:nvPicPr>
            <p:blipFill>
              <a:blip r:embed="rId2"/>
              <a:srcRect r="51962" b="68538"/>
              <a:stretch>
                <a:fillRect/>
              </a:stretch>
            </p:blipFill>
            <p:spPr>
              <a:xfrm rot="-1930556">
                <a:off x="2843880" y="4184972"/>
                <a:ext cx="434745" cy="456660"/>
              </a:xfrm>
              <a:prstGeom prst="rect">
                <a:avLst/>
              </a:prstGeom>
              <a:noFill/>
              <a:ln w="9525">
                <a:noFill/>
              </a:ln>
            </p:spPr>
          </p:pic>
          <p:sp>
            <p:nvSpPr>
              <p:cNvPr id="86042" name="流程图: 联系 147"/>
              <p:cNvSpPr/>
              <p:nvPr/>
            </p:nvSpPr>
            <p:spPr>
              <a:xfrm>
                <a:off x="2971689" y="4650838"/>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cxnSp>
          <p:nvCxnSpPr>
            <p:cNvPr id="86043" name="直接连接符 123"/>
            <p:cNvCxnSpPr/>
            <p:nvPr/>
          </p:nvCxnSpPr>
          <p:spPr>
            <a:xfrm>
              <a:off x="170" y="6238"/>
              <a:ext cx="13890" cy="0"/>
            </a:xfrm>
            <a:prstGeom prst="line">
              <a:avLst/>
            </a:prstGeom>
            <a:ln w="9525" cap="flat" cmpd="sng">
              <a:solidFill>
                <a:srgbClr val="A6A6A6"/>
              </a:solidFill>
              <a:prstDash val="sysDash"/>
              <a:round/>
              <a:headEnd type="none" w="med" len="med"/>
              <a:tailEnd type="none" w="med" len="med"/>
            </a:ln>
          </p:spPr>
        </p:cxnSp>
        <p:grpSp>
          <p:nvGrpSpPr>
            <p:cNvPr id="86044" name="组合 107"/>
            <p:cNvGrpSpPr/>
            <p:nvPr/>
          </p:nvGrpSpPr>
          <p:grpSpPr>
            <a:xfrm rot="5400000" flipV="1">
              <a:off x="7993" y="6348"/>
              <a:ext cx="685" cy="895"/>
              <a:chOff x="2843880" y="4373758"/>
              <a:chExt cx="434745" cy="567347"/>
            </a:xfrm>
          </p:grpSpPr>
          <p:pic>
            <p:nvPicPr>
              <p:cNvPr id="86045"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46" name="流程图: 联系 145"/>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pic>
          <p:nvPicPr>
            <p:cNvPr id="86047" name="Picture 17" descr="https://timgsa.baidu.com/timg?image&amp;quality=80&amp;size=b9999_10000&amp;sec=1495067895790&amp;di=6b9c8c1f6420ea16360ca017083fe971&amp;imgtype=jpg&amp;src=http%3A%2F%2Fimg4.imgtn.bdimg.com%2Fit%2Fu%3D1558337336%2C3002632051%26fm%3D214%26gp%3D0.jpg"/>
            <p:cNvPicPr>
              <a:picLocks noChangeAspect="1"/>
            </p:cNvPicPr>
            <p:nvPr/>
          </p:nvPicPr>
          <p:blipFill>
            <a:blip r:embed="rId3"/>
            <a:srcRect l="4355" t="12440" r="5511" b="14137"/>
            <a:stretch>
              <a:fillRect/>
            </a:stretch>
          </p:blipFill>
          <p:spPr>
            <a:xfrm>
              <a:off x="8108" y="7030"/>
              <a:ext cx="680" cy="593"/>
            </a:xfrm>
            <a:prstGeom prst="rect">
              <a:avLst/>
            </a:prstGeom>
            <a:noFill/>
            <a:ln w="9525">
              <a:noFill/>
            </a:ln>
          </p:spPr>
        </p:pic>
        <p:grpSp>
          <p:nvGrpSpPr>
            <p:cNvPr id="86048" name="组合 110"/>
            <p:cNvGrpSpPr/>
            <p:nvPr/>
          </p:nvGrpSpPr>
          <p:grpSpPr>
            <a:xfrm rot="5400000" flipV="1">
              <a:off x="9348" y="6360"/>
              <a:ext cx="682" cy="893"/>
              <a:chOff x="2843880" y="4373758"/>
              <a:chExt cx="434745" cy="567347"/>
            </a:xfrm>
          </p:grpSpPr>
          <p:pic>
            <p:nvPicPr>
              <p:cNvPr id="86049"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50" name="流程图: 联系 143"/>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pic>
          <p:nvPicPr>
            <p:cNvPr id="86051" name="Picture 17" descr="https://timgsa.baidu.com/timg?image&amp;quality=80&amp;size=b9999_10000&amp;sec=1495067895790&amp;di=6b9c8c1f6420ea16360ca017083fe971&amp;imgtype=jpg&amp;src=http%3A%2F%2Fimg4.imgtn.bdimg.com%2Fit%2Fu%3D1558337336%2C3002632051%26fm%3D214%26gp%3D0.jpg"/>
            <p:cNvPicPr>
              <a:picLocks noChangeAspect="1"/>
            </p:cNvPicPr>
            <p:nvPr/>
          </p:nvPicPr>
          <p:blipFill>
            <a:blip r:embed="rId3"/>
            <a:srcRect l="4355" t="12440" r="5511" b="14137"/>
            <a:stretch>
              <a:fillRect/>
            </a:stretch>
          </p:blipFill>
          <p:spPr>
            <a:xfrm>
              <a:off x="9460" y="7040"/>
              <a:ext cx="680" cy="593"/>
            </a:xfrm>
            <a:prstGeom prst="rect">
              <a:avLst/>
            </a:prstGeom>
            <a:noFill/>
            <a:ln w="9525">
              <a:noFill/>
            </a:ln>
          </p:spPr>
        </p:pic>
        <p:sp>
          <p:nvSpPr>
            <p:cNvPr id="131" name="流程图: 决策 130"/>
            <p:cNvSpPr/>
            <p:nvPr/>
          </p:nvSpPr>
          <p:spPr bwMode="auto">
            <a:xfrm>
              <a:off x="9218" y="6625"/>
              <a:ext cx="228" cy="225"/>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6053" name="TextBox 131"/>
            <p:cNvSpPr txBox="1"/>
            <p:nvPr/>
          </p:nvSpPr>
          <p:spPr>
            <a:xfrm>
              <a:off x="8745" y="7145"/>
              <a:ext cx="610" cy="580"/>
            </a:xfrm>
            <a:prstGeom prst="rect">
              <a:avLst/>
            </a:prstGeom>
            <a:noFill/>
            <a:ln w="9525">
              <a:noFill/>
            </a:ln>
          </p:spPr>
          <p:txBody>
            <a:bodyPr wrap="none" anchor="t">
              <a:spAutoFit/>
            </a:bodyPr>
            <a:p>
              <a:pPr lvl="0" indent="0"/>
              <a:r>
                <a:rPr lang="en-US" altLang="zh-CN" dirty="0">
                  <a:latin typeface="Calibri" panose="020F0502020204030204" pitchFamily="34" charset="0"/>
                  <a:ea typeface="宋体" panose="02010600030101010101" pitchFamily="2" charset="-122"/>
                </a:rPr>
                <a:t>or</a:t>
              </a:r>
              <a:endParaRPr lang="zh-CN" altLang="en-US" dirty="0">
                <a:latin typeface="Calibri" panose="020F0502020204030204" pitchFamily="34" charset="0"/>
                <a:ea typeface="宋体" panose="02010600030101010101" pitchFamily="2" charset="-122"/>
              </a:endParaRPr>
            </a:p>
          </p:txBody>
        </p:sp>
        <p:sp>
          <p:nvSpPr>
            <p:cNvPr id="133" name="流程图: 决策 132"/>
            <p:cNvSpPr/>
            <p:nvPr/>
          </p:nvSpPr>
          <p:spPr bwMode="auto">
            <a:xfrm>
              <a:off x="1530" y="7370"/>
              <a:ext cx="228" cy="228"/>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4" name="流程图: 决策 133"/>
            <p:cNvSpPr/>
            <p:nvPr/>
          </p:nvSpPr>
          <p:spPr bwMode="auto">
            <a:xfrm>
              <a:off x="1305" y="7145"/>
              <a:ext cx="225" cy="225"/>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5" name="流程图: 决策 134"/>
            <p:cNvSpPr/>
            <p:nvPr/>
          </p:nvSpPr>
          <p:spPr bwMode="auto">
            <a:xfrm>
              <a:off x="1530" y="7030"/>
              <a:ext cx="228" cy="228"/>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6" name="泪滴形 135"/>
            <p:cNvSpPr/>
            <p:nvPr/>
          </p:nvSpPr>
          <p:spPr bwMode="auto">
            <a:xfrm rot="18527064">
              <a:off x="1179" y="6994"/>
              <a:ext cx="785" cy="618"/>
            </a:xfrm>
            <a:prstGeom prst="teardrop">
              <a:avLst/>
            </a:prstGeom>
            <a:no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6058" name="组合 134"/>
            <p:cNvGrpSpPr/>
            <p:nvPr/>
          </p:nvGrpSpPr>
          <p:grpSpPr>
            <a:xfrm rot="10800000">
              <a:off x="4480" y="6690"/>
              <a:ext cx="683" cy="893"/>
              <a:chOff x="2843880" y="4373758"/>
              <a:chExt cx="434745" cy="567347"/>
            </a:xfrm>
          </p:grpSpPr>
          <p:pic>
            <p:nvPicPr>
              <p:cNvPr id="86059"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60" name="流程图: 联系 141"/>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sp>
          <p:nvSpPr>
            <p:cNvPr id="86061" name="TextBox 137"/>
            <p:cNvSpPr txBox="1"/>
            <p:nvPr/>
          </p:nvSpPr>
          <p:spPr>
            <a:xfrm>
              <a:off x="6773" y="8038"/>
              <a:ext cx="655" cy="582"/>
            </a:xfrm>
            <a:prstGeom prst="rect">
              <a:avLst/>
            </a:prstGeom>
            <a:noFill/>
            <a:ln w="9525">
              <a:noFill/>
            </a:ln>
          </p:spPr>
          <p:txBody>
            <a:bodyPr wrap="none" anchor="t">
              <a:spAutoFit/>
            </a:bodyPr>
            <a:p>
              <a:pPr lvl="0" indent="0"/>
              <a:r>
                <a:rPr lang="zh-CN" altLang="en-US" b="1" i="1" dirty="0">
                  <a:solidFill>
                    <a:srgbClr val="FF0000"/>
                  </a:solidFill>
                  <a:latin typeface="微软雅黑" panose="020B0503020204020204" pitchFamily="34" charset="-122"/>
                  <a:ea typeface="微软雅黑" panose="020B0503020204020204" pitchFamily="34" charset="-122"/>
                </a:rPr>
                <a:t>红</a:t>
              </a:r>
              <a:endParaRPr lang="zh-CN" altLang="en-US" b="1" i="1" dirty="0">
                <a:solidFill>
                  <a:srgbClr val="FF0000"/>
                </a:solidFill>
                <a:latin typeface="微软雅黑" panose="020B0503020204020204" pitchFamily="34" charset="-122"/>
                <a:ea typeface="微软雅黑" panose="020B0503020204020204" pitchFamily="34" charset="-122"/>
              </a:endParaRPr>
            </a:p>
          </p:txBody>
        </p:sp>
        <p:sp>
          <p:nvSpPr>
            <p:cNvPr id="86062" name="TextBox 138"/>
            <p:cNvSpPr txBox="1"/>
            <p:nvPr/>
          </p:nvSpPr>
          <p:spPr>
            <a:xfrm>
              <a:off x="10375" y="6685"/>
              <a:ext cx="655" cy="583"/>
            </a:xfrm>
            <a:prstGeom prst="rect">
              <a:avLst/>
            </a:prstGeom>
            <a:noFill/>
            <a:ln w="9525">
              <a:noFill/>
            </a:ln>
          </p:spPr>
          <p:txBody>
            <a:bodyPr wrap="none" anchor="t">
              <a:spAutoFit/>
            </a:bodyPr>
            <a:p>
              <a:pPr lvl="0" indent="0"/>
              <a:r>
                <a:rPr lang="zh-CN" altLang="en-US" b="1" i="1" dirty="0">
                  <a:solidFill>
                    <a:srgbClr val="FF0000"/>
                  </a:solidFill>
                  <a:latin typeface="微软雅黑" panose="020B0503020204020204" pitchFamily="34" charset="-122"/>
                  <a:ea typeface="微软雅黑" panose="020B0503020204020204" pitchFamily="34" charset="-122"/>
                </a:rPr>
                <a:t>红</a:t>
              </a:r>
              <a:endParaRPr lang="zh-CN" altLang="en-US" b="1" i="1" dirty="0">
                <a:solidFill>
                  <a:srgbClr val="FF0000"/>
                </a:solidFill>
                <a:latin typeface="微软雅黑" panose="020B0503020204020204" pitchFamily="34" charset="-122"/>
                <a:ea typeface="微软雅黑" panose="020B0503020204020204" pitchFamily="34" charset="-122"/>
              </a:endParaRPr>
            </a:p>
          </p:txBody>
        </p:sp>
        <p:sp>
          <p:nvSpPr>
            <p:cNvPr id="86063" name="右箭头 139"/>
            <p:cNvSpPr/>
            <p:nvPr/>
          </p:nvSpPr>
          <p:spPr>
            <a:xfrm>
              <a:off x="2893" y="7030"/>
              <a:ext cx="905" cy="228"/>
            </a:xfrm>
            <a:prstGeom prst="rightArrow">
              <a:avLst>
                <a:gd name="adj1" fmla="val 50000"/>
                <a:gd name="adj2" fmla="val 49356"/>
              </a:avLst>
            </a:prstGeom>
            <a:solidFill>
              <a:schemeClr val="accent1"/>
            </a:solidFill>
            <a:ln w="9525" cap="flat" cmpd="sng">
              <a:solidFill>
                <a:schemeClr val="tx1"/>
              </a:solidFill>
              <a:prstDash val="solid"/>
              <a:round/>
              <a:headEnd type="none" w="med" len="med"/>
              <a:tailEnd type="none" w="med" len="med"/>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sp>
          <p:nvSpPr>
            <p:cNvPr id="121" name="流程图: 决策 120"/>
            <p:cNvSpPr/>
            <p:nvPr/>
          </p:nvSpPr>
          <p:spPr bwMode="auto">
            <a:xfrm>
              <a:off x="4705" y="7370"/>
              <a:ext cx="228" cy="228"/>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9" name="椭圆 148"/>
            <p:cNvSpPr/>
            <p:nvPr/>
          </p:nvSpPr>
          <p:spPr bwMode="auto">
            <a:xfrm>
              <a:off x="6300" y="8663"/>
              <a:ext cx="455" cy="225"/>
            </a:xfrm>
            <a:prstGeom prst="ellipse">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 name="泪滴形 95"/>
            <p:cNvSpPr/>
            <p:nvPr/>
          </p:nvSpPr>
          <p:spPr bwMode="auto">
            <a:xfrm rot="18527064">
              <a:off x="1179" y="8376"/>
              <a:ext cx="785" cy="618"/>
            </a:xfrm>
            <a:prstGeom prst="teardrop">
              <a:avLst/>
            </a:prstGeom>
            <a:no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86067" name="直接连接符 97"/>
            <p:cNvCxnSpPr/>
            <p:nvPr/>
          </p:nvCxnSpPr>
          <p:spPr>
            <a:xfrm>
              <a:off x="228" y="7710"/>
              <a:ext cx="13890" cy="0"/>
            </a:xfrm>
            <a:prstGeom prst="line">
              <a:avLst/>
            </a:prstGeom>
            <a:ln w="9525" cap="flat" cmpd="sng">
              <a:solidFill>
                <a:srgbClr val="A6A6A6"/>
              </a:solidFill>
              <a:prstDash val="sysDash"/>
              <a:round/>
              <a:headEnd type="none" w="med" len="med"/>
              <a:tailEnd type="none" w="med" len="med"/>
            </a:ln>
          </p:spPr>
        </p:cxnSp>
        <p:sp>
          <p:nvSpPr>
            <p:cNvPr id="86068" name="TextBox 98"/>
            <p:cNvSpPr txBox="1"/>
            <p:nvPr/>
          </p:nvSpPr>
          <p:spPr>
            <a:xfrm>
              <a:off x="398" y="7733"/>
              <a:ext cx="3117" cy="485"/>
            </a:xfrm>
            <a:prstGeom prst="rect">
              <a:avLst/>
            </a:prstGeom>
            <a:noFill/>
            <a:ln w="9525">
              <a:noFill/>
            </a:ln>
          </p:spPr>
          <p:txBody>
            <a:bodyPr wrap="none" anchor="t">
              <a:spAutoFit/>
            </a:bodyPr>
            <a:p>
              <a:pPr lvl="0" indent="0"/>
              <a:r>
                <a:rPr lang="zh-CN" altLang="en-US" sz="1400" b="1" dirty="0">
                  <a:latin typeface="微软雅黑" panose="020B0503020204020204" pitchFamily="34" charset="-122"/>
                  <a:ea typeface="微软雅黑" panose="020B0503020204020204" pitchFamily="34" charset="-122"/>
                </a:rPr>
                <a:t>待测液不含目标待测物</a:t>
              </a:r>
              <a:endParaRPr lang="zh-CN" altLang="en-US" sz="1400" b="1" dirty="0">
                <a:latin typeface="微软雅黑" panose="020B0503020204020204" pitchFamily="34" charset="-122"/>
                <a:ea typeface="微软雅黑" panose="020B0503020204020204" pitchFamily="34" charset="-122"/>
              </a:endParaRPr>
            </a:p>
          </p:txBody>
        </p:sp>
        <p:cxnSp>
          <p:nvCxnSpPr>
            <p:cNvPr id="86069" name="直接箭头连接符 101"/>
            <p:cNvCxnSpPr/>
            <p:nvPr/>
          </p:nvCxnSpPr>
          <p:spPr>
            <a:xfrm>
              <a:off x="6300" y="7088"/>
              <a:ext cx="453" cy="0"/>
            </a:xfrm>
            <a:prstGeom prst="straightConnector1">
              <a:avLst/>
            </a:prstGeom>
            <a:ln w="9525" cap="flat" cmpd="sng">
              <a:solidFill>
                <a:schemeClr val="tx1"/>
              </a:solidFill>
              <a:prstDash val="solid"/>
              <a:round/>
              <a:headEnd type="none" w="med" len="med"/>
              <a:tailEnd type="arrow" w="med" len="med"/>
            </a:ln>
          </p:spPr>
        </p:cxnSp>
        <p:grpSp>
          <p:nvGrpSpPr>
            <p:cNvPr id="86070" name="组合 137"/>
            <p:cNvGrpSpPr/>
            <p:nvPr/>
          </p:nvGrpSpPr>
          <p:grpSpPr>
            <a:xfrm rot="10800000">
              <a:off x="4480" y="7938"/>
              <a:ext cx="685" cy="892"/>
              <a:chOff x="2843880" y="4373758"/>
              <a:chExt cx="434745" cy="567347"/>
            </a:xfrm>
          </p:grpSpPr>
          <p:pic>
            <p:nvPicPr>
              <p:cNvPr id="86071"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72" name="流程图: 联系 111"/>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sp>
          <p:nvSpPr>
            <p:cNvPr id="86073" name="TextBox 103"/>
            <p:cNvSpPr txBox="1"/>
            <p:nvPr/>
          </p:nvSpPr>
          <p:spPr>
            <a:xfrm>
              <a:off x="9923" y="8050"/>
              <a:ext cx="655" cy="583"/>
            </a:xfrm>
            <a:prstGeom prst="rect">
              <a:avLst/>
            </a:prstGeom>
            <a:noFill/>
            <a:ln w="9525">
              <a:noFill/>
            </a:ln>
          </p:spPr>
          <p:txBody>
            <a:bodyPr wrap="none" anchor="t">
              <a:spAutoFit/>
            </a:bodyPr>
            <a:p>
              <a:pPr lvl="0" indent="0"/>
              <a:r>
                <a:rPr lang="zh-CN" altLang="en-US" b="1" i="1" dirty="0">
                  <a:solidFill>
                    <a:srgbClr val="FF0000"/>
                  </a:solidFill>
                  <a:latin typeface="微软雅黑" panose="020B0503020204020204" pitchFamily="34" charset="-122"/>
                  <a:ea typeface="微软雅黑" panose="020B0503020204020204" pitchFamily="34" charset="-122"/>
                </a:rPr>
                <a:t>红</a:t>
              </a:r>
              <a:endParaRPr lang="zh-CN" altLang="en-US" b="1" i="1" dirty="0">
                <a:solidFill>
                  <a:srgbClr val="FF0000"/>
                </a:solidFill>
                <a:latin typeface="微软雅黑" panose="020B0503020204020204" pitchFamily="34" charset="-122"/>
                <a:ea typeface="微软雅黑" panose="020B0503020204020204" pitchFamily="34" charset="-122"/>
              </a:endParaRPr>
            </a:p>
          </p:txBody>
        </p:sp>
        <p:sp>
          <p:nvSpPr>
            <p:cNvPr id="86074" name="TextBox 104"/>
            <p:cNvSpPr txBox="1"/>
            <p:nvPr/>
          </p:nvSpPr>
          <p:spPr>
            <a:xfrm>
              <a:off x="6863" y="7088"/>
              <a:ext cx="1017" cy="582"/>
            </a:xfrm>
            <a:prstGeom prst="rect">
              <a:avLst/>
            </a:prstGeom>
            <a:noFill/>
            <a:ln w="9525">
              <a:noFill/>
            </a:ln>
          </p:spPr>
          <p:txBody>
            <a:bodyPr wrap="none" anchor="t">
              <a:spAutoFit/>
            </a:bodyPr>
            <a:p>
              <a:pPr lvl="0" indent="0"/>
              <a:r>
                <a:rPr lang="zh-CN" altLang="en-US" b="1" i="1" dirty="0">
                  <a:solidFill>
                    <a:srgbClr val="BFBFBF"/>
                  </a:solidFill>
                  <a:latin typeface="微软雅黑" panose="020B0503020204020204" pitchFamily="34" charset="-122"/>
                  <a:ea typeface="微软雅黑" panose="020B0503020204020204" pitchFamily="34" charset="-122"/>
                </a:rPr>
                <a:t>不红</a:t>
              </a:r>
              <a:endParaRPr lang="zh-CN" altLang="en-US" b="1" i="1" dirty="0">
                <a:solidFill>
                  <a:srgbClr val="BFBFBF"/>
                </a:solidFill>
                <a:latin typeface="微软雅黑" panose="020B0503020204020204" pitchFamily="34" charset="-122"/>
                <a:ea typeface="微软雅黑" panose="020B0503020204020204" pitchFamily="34" charset="-122"/>
              </a:endParaRPr>
            </a:p>
          </p:txBody>
        </p:sp>
        <p:grpSp>
          <p:nvGrpSpPr>
            <p:cNvPr id="86075" name="组合 144"/>
            <p:cNvGrpSpPr/>
            <p:nvPr/>
          </p:nvGrpSpPr>
          <p:grpSpPr>
            <a:xfrm rot="5400000" flipV="1">
              <a:off x="8648" y="7693"/>
              <a:ext cx="685" cy="892"/>
              <a:chOff x="2843880" y="4373758"/>
              <a:chExt cx="434745" cy="567347"/>
            </a:xfrm>
          </p:grpSpPr>
          <p:pic>
            <p:nvPicPr>
              <p:cNvPr id="86076"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77" name="流程图: 联系 109"/>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pic>
          <p:nvPicPr>
            <p:cNvPr id="86078" name="Picture 17" descr="https://timgsa.baidu.com/timg?image&amp;quality=80&amp;size=b9999_10000&amp;sec=1495067895790&amp;di=6b9c8c1f6420ea16360ca017083fe971&amp;imgtype=jpg&amp;src=http%3A%2F%2Fimg4.imgtn.bdimg.com%2Fit%2Fu%3D1558337336%2C3002632051%26fm%3D214%26gp%3D0.jpg"/>
            <p:cNvPicPr>
              <a:picLocks noChangeAspect="1"/>
            </p:cNvPicPr>
            <p:nvPr/>
          </p:nvPicPr>
          <p:blipFill>
            <a:blip r:embed="rId3"/>
            <a:srcRect l="4355" t="12440" r="5511" b="14137"/>
            <a:stretch>
              <a:fillRect/>
            </a:stretch>
          </p:blipFill>
          <p:spPr>
            <a:xfrm>
              <a:off x="8788" y="8400"/>
              <a:ext cx="680" cy="593"/>
            </a:xfrm>
            <a:prstGeom prst="rect">
              <a:avLst/>
            </a:prstGeom>
            <a:noFill/>
            <a:ln w="9525">
              <a:noFill/>
            </a:ln>
          </p:spPr>
        </p:pic>
        <p:sp>
          <p:nvSpPr>
            <p:cNvPr id="86079" name="右箭头 107"/>
            <p:cNvSpPr/>
            <p:nvPr/>
          </p:nvSpPr>
          <p:spPr>
            <a:xfrm>
              <a:off x="2893" y="8278"/>
              <a:ext cx="907" cy="225"/>
            </a:xfrm>
            <a:prstGeom prst="rightArrow">
              <a:avLst>
                <a:gd name="adj1" fmla="val 50000"/>
                <a:gd name="adj2" fmla="val 50080"/>
              </a:avLst>
            </a:prstGeom>
            <a:solidFill>
              <a:schemeClr val="accent1"/>
            </a:solidFill>
            <a:ln w="9525" cap="flat" cmpd="sng">
              <a:solidFill>
                <a:schemeClr val="tx1"/>
              </a:solidFill>
              <a:prstDash val="solid"/>
              <a:round/>
              <a:headEnd type="none" w="med" len="med"/>
              <a:tailEnd type="none" w="med" len="med"/>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sp>
          <p:nvSpPr>
            <p:cNvPr id="86080" name="TextBox 150"/>
            <p:cNvSpPr txBox="1"/>
            <p:nvPr/>
          </p:nvSpPr>
          <p:spPr>
            <a:xfrm>
              <a:off x="5893" y="5060"/>
              <a:ext cx="1420" cy="825"/>
            </a:xfrm>
            <a:prstGeom prst="rect">
              <a:avLst/>
            </a:prstGeom>
            <a:noFill/>
            <a:ln w="9525">
              <a:noFill/>
            </a:ln>
          </p:spPr>
          <p:txBody>
            <a:bodyPr wrap="none" anchor="t">
              <a:spAutoFit/>
            </a:bodyPr>
            <a:p>
              <a:pPr lvl="0" indent="0"/>
              <a:r>
                <a:rPr lang="zh-CN" altLang="en-US" sz="1400" dirty="0">
                  <a:latin typeface="Calibri" panose="020F0502020204030204" pitchFamily="34" charset="0"/>
                  <a:ea typeface="宋体" panose="02010600030101010101" pitchFamily="2" charset="-122"/>
                </a:rPr>
                <a:t>高亲和力</a:t>
              </a:r>
              <a:endParaRPr lang="en-US" altLang="zh-CN" sz="1400" dirty="0">
                <a:latin typeface="Calibri" panose="020F0502020204030204" pitchFamily="34" charset="0"/>
                <a:ea typeface="宋体" panose="02010600030101010101" pitchFamily="2" charset="-122"/>
              </a:endParaRPr>
            </a:p>
            <a:p>
              <a:pPr lvl="0" indent="0"/>
              <a:r>
                <a:rPr lang="zh-CN" altLang="en-US" sz="1400" dirty="0">
                  <a:latin typeface="Calibri" panose="020F0502020204030204" pitchFamily="34" charset="0"/>
                  <a:ea typeface="宋体" panose="02010600030101010101" pitchFamily="2" charset="-122"/>
                </a:rPr>
                <a:t>合成抗原</a:t>
              </a:r>
              <a:endParaRPr lang="zh-CN" altLang="en-US" sz="1400" dirty="0">
                <a:latin typeface="Calibri" panose="020F0502020204030204" pitchFamily="34" charset="0"/>
                <a:ea typeface="宋体" panose="02010600030101010101" pitchFamily="2" charset="-122"/>
              </a:endParaRPr>
            </a:p>
          </p:txBody>
        </p:sp>
        <p:sp>
          <p:nvSpPr>
            <p:cNvPr id="76" name="椭圆 75"/>
            <p:cNvSpPr/>
            <p:nvPr/>
          </p:nvSpPr>
          <p:spPr bwMode="auto">
            <a:xfrm>
              <a:off x="6188" y="7313"/>
              <a:ext cx="455" cy="225"/>
            </a:xfrm>
            <a:prstGeom prst="ellipse">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86082" name="组合 134"/>
            <p:cNvGrpSpPr/>
            <p:nvPr/>
          </p:nvGrpSpPr>
          <p:grpSpPr>
            <a:xfrm rot="10800000">
              <a:off x="6638" y="6300"/>
              <a:ext cx="685" cy="893"/>
              <a:chOff x="2843880" y="4373758"/>
              <a:chExt cx="434745" cy="567347"/>
            </a:xfrm>
          </p:grpSpPr>
          <p:pic>
            <p:nvPicPr>
              <p:cNvPr id="86083" name="Picture 19" descr="C:\Users\lhys\Desktop\26.png"/>
              <p:cNvPicPr>
                <a:picLocks noChangeAspect="1"/>
              </p:cNvPicPr>
              <p:nvPr/>
            </p:nvPicPr>
            <p:blipFill>
              <a:blip r:embed="rId2"/>
              <a:srcRect r="51962" b="68538"/>
              <a:stretch>
                <a:fillRect/>
              </a:stretch>
            </p:blipFill>
            <p:spPr>
              <a:xfrm rot="-1930556">
                <a:off x="2843880" y="4373758"/>
                <a:ext cx="434745" cy="456660"/>
              </a:xfrm>
              <a:prstGeom prst="rect">
                <a:avLst/>
              </a:prstGeom>
              <a:noFill/>
              <a:ln w="9525">
                <a:noFill/>
              </a:ln>
            </p:spPr>
          </p:pic>
          <p:sp>
            <p:nvSpPr>
              <p:cNvPr id="86084" name="流程图: 联系 141"/>
              <p:cNvSpPr/>
              <p:nvPr/>
            </p:nvSpPr>
            <p:spPr>
              <a:xfrm>
                <a:off x="2971689" y="4797105"/>
                <a:ext cx="144000" cy="144000"/>
              </a:xfrm>
              <a:prstGeom prst="flowChartConnector">
                <a:avLst/>
              </a:prstGeom>
              <a:solidFill>
                <a:srgbClr val="C00000"/>
              </a:solidFill>
              <a:ln w="9525">
                <a:noFill/>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grpSp>
        <p:sp>
          <p:nvSpPr>
            <p:cNvPr id="80" name="流程图: 决策 79"/>
            <p:cNvSpPr/>
            <p:nvPr/>
          </p:nvSpPr>
          <p:spPr bwMode="auto">
            <a:xfrm>
              <a:off x="6863" y="6980"/>
              <a:ext cx="228" cy="228"/>
            </a:xfrm>
            <a:prstGeom prst="flowChartDecision">
              <a:avLst/>
            </a:prstGeom>
            <a:solidFill>
              <a:schemeClr val="bg2">
                <a:lumMod val="50000"/>
              </a:schemeClr>
            </a:solidFill>
            <a:ln w="9525" cap="flat" cmpd="sng" algn="ctr">
              <a:solidFill>
                <a:schemeClr val="tx1"/>
              </a:solidFill>
              <a:prstDash val="solid"/>
              <a:round/>
              <a:headEnd type="none" w="med" len="med"/>
              <a:tailEnd type="none" w="med" len="med"/>
            </a:ln>
          </p:spPr>
          <p:txBody>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6" name="文本框 5"/>
          <p:cNvSpPr txBox="1"/>
          <p:nvPr>
            <p:custDataLst>
              <p:tags r:id="rId7"/>
            </p:custDataLst>
          </p:nvPr>
        </p:nvSpPr>
        <p:spPr>
          <a:xfrm>
            <a:off x="3647440" y="1258570"/>
            <a:ext cx="4568825" cy="398780"/>
          </a:xfrm>
          <a:prstGeom prst="rect">
            <a:avLst/>
          </a:prstGeom>
          <a:noFill/>
        </p:spPr>
        <p:txBody>
          <a:bodyPr wrap="square" rtlCol="0">
            <a:spAutoFit/>
            <a:scene3d>
              <a:camera prst="orthographicFront"/>
              <a:lightRig rig="threePt" dir="t"/>
            </a:scene3d>
          </a:bodyPr>
          <a:p>
            <a:pPr algn="ct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【胶体金免疫层析技术定性</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依据】</a:t>
            </a:r>
            <a:endPar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6232525"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胶体金免疫层析检测</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616716" y="4570086"/>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4" name="椭圆 23"/>
          <p:cNvSpPr/>
          <p:nvPr/>
        </p:nvSpPr>
        <p:spPr>
          <a:xfrm>
            <a:off x="-598355" y="5588447"/>
            <a:ext cx="2320257" cy="2320257"/>
          </a:xfrm>
          <a:prstGeom prst="ellipse">
            <a:avLst/>
          </a:prstGeom>
          <a:solidFill>
            <a:schemeClr val="bg1"/>
          </a:soli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pic>
        <p:nvPicPr>
          <p:cNvPr id="109" name="图片 108"/>
          <p:cNvPicPr/>
          <p:nvPr/>
        </p:nvPicPr>
        <p:blipFill>
          <a:blip r:embed="rId1"/>
          <a:stretch>
            <a:fillRect/>
          </a:stretch>
        </p:blipFill>
        <p:spPr>
          <a:xfrm>
            <a:off x="1472565" y="1958975"/>
            <a:ext cx="7151370" cy="3749675"/>
          </a:xfrm>
          <a:prstGeom prst="rect">
            <a:avLst/>
          </a:prstGeom>
          <a:noFill/>
          <a:ln w="9525">
            <a:solidFill>
              <a:schemeClr val="bg1">
                <a:lumMod val="95000"/>
              </a:schemeClr>
            </a:solidFill>
          </a:ln>
          <a:effectLst>
            <a:outerShdw blurRad="50800" dist="38100" dir="2700000" algn="tl" rotWithShape="0">
              <a:prstClr val="black">
                <a:alpha val="40000"/>
              </a:prstClr>
            </a:outerShdw>
          </a:effectLst>
        </p:spPr>
      </p:pic>
      <p:sp>
        <p:nvSpPr>
          <p:cNvPr id="7" name="文本框 6"/>
          <p:cNvSpPr txBox="1"/>
          <p:nvPr>
            <p:custDataLst>
              <p:tags r:id="rId2"/>
            </p:custDataLst>
          </p:nvPr>
        </p:nvSpPr>
        <p:spPr>
          <a:xfrm>
            <a:off x="3647440" y="1258570"/>
            <a:ext cx="4568825" cy="398780"/>
          </a:xfrm>
          <a:prstGeom prst="rect">
            <a:avLst/>
          </a:prstGeom>
          <a:noFill/>
        </p:spPr>
        <p:txBody>
          <a:bodyPr wrap="square" rtlCol="0">
            <a:spAutoFit/>
            <a:scene3d>
              <a:camera prst="orthographicFront"/>
              <a:lightRig rig="threePt" dir="t"/>
            </a:scene3d>
          </a:bodyPr>
          <a:p>
            <a:pPr algn="ct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【胶体金免疫层析技术定性</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依据】</a:t>
            </a:r>
            <a:endPar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9217660" y="2908935"/>
            <a:ext cx="1810385" cy="1553210"/>
          </a:xfrm>
          <a:prstGeom prst="rect">
            <a:avLst/>
          </a:prstGeom>
          <a:noFill/>
          <a:ln>
            <a:noFill/>
          </a:ln>
        </p:spPr>
        <p:txBody>
          <a:bodyPr wrap="none" rtlCol="0" anchor="t">
            <a:noAutofit/>
          </a:bodyPr>
          <a:p>
            <a:pPr algn="ctr"/>
            <a:r>
              <a:rPr lang="zh-CN" altLang="en-US" sz="2800" b="1">
                <a:solidFill>
                  <a:schemeClr val="accent1"/>
                </a:solidFill>
                <a:effectLst>
                  <a:outerShdw blurRad="38100" dist="25400" dir="5400000" algn="ctr" rotWithShape="0">
                    <a:srgbClr val="6E747A">
                      <a:alpha val="43000"/>
                    </a:srgbClr>
                  </a:outerShdw>
                </a:effectLst>
              </a:rPr>
              <a:t>比色法</a:t>
            </a:r>
            <a:endParaRPr lang="zh-CN" altLang="en-US" sz="2800" b="1">
              <a:solidFill>
                <a:schemeClr val="accent1"/>
              </a:solidFill>
              <a:effectLst>
                <a:outerShdw blurRad="38100" dist="25400" dir="5400000" algn="ctr" rotWithShape="0">
                  <a:srgbClr val="6E747A">
                    <a:alpha val="43000"/>
                  </a:srgbClr>
                </a:outerShdw>
              </a:effectLst>
            </a:endParaRPr>
          </a:p>
          <a:p>
            <a:pPr algn="ctr"/>
            <a:endParaRPr lang="zh-CN" altLang="en-US" sz="2800" b="1">
              <a:solidFill>
                <a:schemeClr val="accent1"/>
              </a:solidFill>
              <a:effectLst>
                <a:outerShdw blurRad="38100" dist="25400" dir="5400000" algn="ctr" rotWithShape="0">
                  <a:srgbClr val="6E747A">
                    <a:alpha val="43000"/>
                  </a:srgbClr>
                </a:outerShdw>
              </a:effectLst>
            </a:endParaRPr>
          </a:p>
          <a:p>
            <a:pPr algn="ctr"/>
            <a:r>
              <a:rPr lang="zh-CN" altLang="en-US" sz="2800" b="1">
                <a:solidFill>
                  <a:schemeClr val="accent1"/>
                </a:solidFill>
                <a:effectLst>
                  <a:outerShdw blurRad="38100" dist="25400" dir="5400000" algn="ctr" rotWithShape="0">
                    <a:srgbClr val="6E747A">
                      <a:alpha val="43000"/>
                    </a:srgbClr>
                  </a:outerShdw>
                </a:effectLst>
              </a:rPr>
              <a:t>消线法</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8356" y="509067"/>
            <a:ext cx="446044" cy="446044"/>
          </a:xfrm>
          <a:prstGeom prst="ellipse">
            <a:avLst/>
          </a:prstGeom>
          <a:solidFill>
            <a:schemeClr val="accent1">
              <a:lumMod val="60000"/>
              <a:lumOff val="40000"/>
            </a:schemeClr>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defTabSz="914400"/>
            <a:endParaRPr lang="zh-CN" altLang="en-US" sz="1400" b="1">
              <a:solidFill>
                <a:schemeClr val="tx1"/>
              </a:solidFill>
              <a:latin typeface="三极准柔宋" panose="00000500000000000000" pitchFamily="2" charset="-122"/>
              <a:ea typeface="三极准柔宋" panose="00000500000000000000" pitchFamily="2" charset="-122"/>
              <a:cs typeface="Open Sans" panose="020B0606030504020204" charset="0"/>
            </a:endParaRPr>
          </a:p>
        </p:txBody>
      </p:sp>
      <p:sp>
        <p:nvSpPr>
          <p:cNvPr id="3" name="文本框 2"/>
          <p:cNvSpPr txBox="1"/>
          <p:nvPr/>
        </p:nvSpPr>
        <p:spPr>
          <a:xfrm>
            <a:off x="1169035" y="470535"/>
            <a:ext cx="7213600" cy="521970"/>
          </a:xfrm>
          <a:prstGeom prst="rect">
            <a:avLst/>
          </a:prstGeom>
          <a:noFill/>
        </p:spPr>
        <p:txBody>
          <a:bodyPr wrap="square" rtlCol="0">
            <a:spAutoFit/>
          </a:bodyPr>
          <a:lstStyle/>
          <a:p>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快检技术</a:t>
            </a:r>
            <a:r>
              <a:rPr lang="en-US" altLang="zh-CN" sz="2800" b="1" dirty="0">
                <a:solidFill>
                  <a:schemeClr val="accent1">
                    <a:lumMod val="60000"/>
                    <a:lumOff val="4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胶体金免疫层析</a:t>
            </a:r>
            <a:r>
              <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rPr>
              <a:t>技术</a:t>
            </a:r>
            <a:endParaRPr lang="zh-CN" altLang="en-US" sz="2800" b="1"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616716" y="4570086"/>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24" name="椭圆 23"/>
          <p:cNvSpPr/>
          <p:nvPr/>
        </p:nvSpPr>
        <p:spPr>
          <a:xfrm>
            <a:off x="-598355" y="5588447"/>
            <a:ext cx="2320257" cy="2320257"/>
          </a:xfrm>
          <a:prstGeom prst="ellipse">
            <a:avLst/>
          </a:prstGeom>
          <a:solidFill>
            <a:schemeClr val="bg1"/>
          </a:solidFill>
          <a:ln>
            <a:noFill/>
          </a:ln>
          <a:effectLst>
            <a:outerShdw blurRad="2794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9" name="文本框 8"/>
          <p:cNvSpPr txBox="1"/>
          <p:nvPr>
            <p:custDataLst>
              <p:tags r:id="rId1"/>
            </p:custDataLst>
          </p:nvPr>
        </p:nvSpPr>
        <p:spPr>
          <a:xfrm>
            <a:off x="3647440" y="1258570"/>
            <a:ext cx="4568825" cy="398780"/>
          </a:xfrm>
          <a:prstGeom prst="rect">
            <a:avLst/>
          </a:prstGeom>
          <a:noFill/>
        </p:spPr>
        <p:txBody>
          <a:bodyPr wrap="square" rtlCol="0">
            <a:spAutoFit/>
            <a:scene3d>
              <a:camera prst="orthographicFront"/>
              <a:lightRig rig="threePt" dir="t"/>
            </a:scene3d>
          </a:bodyPr>
          <a:p>
            <a:pPr algn="ct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【胶体金免疫层析技术检测</a:t>
            </a:r>
            <a:r>
              <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流程】</a:t>
            </a:r>
            <a:endParaRPr lang="zh-CN" altLang="en-US" sz="20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8" name="Text Placeholder 33"/>
          <p:cNvSpPr txBox="1"/>
          <p:nvPr>
            <p:custDataLst>
              <p:tags r:id="rId2"/>
            </p:custDataLst>
          </p:nvPr>
        </p:nvSpPr>
        <p:spPr>
          <a:xfrm>
            <a:off x="806450" y="2253615"/>
            <a:ext cx="1065530" cy="269875"/>
          </a:xfrm>
          <a:prstGeom prst="rect">
            <a:avLst/>
          </a:prstGeom>
        </p:spPr>
        <p:txBody>
          <a:bodyPr wrap="square"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农药</a:t>
            </a: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残留</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 Placeholder 33"/>
          <p:cNvSpPr txBox="1"/>
          <p:nvPr>
            <p:custDataLst>
              <p:tags r:id="rId3"/>
            </p:custDataLst>
          </p:nvPr>
        </p:nvSpPr>
        <p:spPr>
          <a:xfrm>
            <a:off x="805815" y="2999105"/>
            <a:ext cx="1041400" cy="21526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兽药</a:t>
            </a: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残留</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Text Placeholder 33"/>
          <p:cNvSpPr txBox="1"/>
          <p:nvPr>
            <p:custDataLst>
              <p:tags r:id="rId4"/>
            </p:custDataLst>
          </p:nvPr>
        </p:nvSpPr>
        <p:spPr>
          <a:xfrm>
            <a:off x="806450" y="4570095"/>
            <a:ext cx="1065530" cy="21526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真菌毒素</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Text Placeholder 33"/>
          <p:cNvSpPr txBox="1"/>
          <p:nvPr>
            <p:custDataLst>
              <p:tags r:id="rId5"/>
            </p:custDataLst>
          </p:nvPr>
        </p:nvSpPr>
        <p:spPr>
          <a:xfrm>
            <a:off x="805815" y="5866765"/>
            <a:ext cx="1041400" cy="196215"/>
          </a:xfrm>
          <a:prstGeom prst="rect">
            <a:avLst/>
          </a:prstGeom>
        </p:spPr>
        <p:txBody>
          <a:bodyPr wrap="square"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重金属</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圆角矩形 10"/>
          <p:cNvSpPr/>
          <p:nvPr>
            <p:custDataLst>
              <p:tags r:id="rId6"/>
            </p:custDataLst>
          </p:nvPr>
        </p:nvSpPr>
        <p:spPr>
          <a:xfrm>
            <a:off x="2270125" y="3245485"/>
            <a:ext cx="1377315"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样品剪碎</a:t>
            </a: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搅碎</a:t>
            </a:r>
            <a:endParaRPr lang="zh-CN" altLang="en-US" sz="1400">
              <a:latin typeface="微软雅黑" panose="020B0503020204020204" pitchFamily="34" charset="-122"/>
              <a:ea typeface="微软雅黑" panose="020B0503020204020204" pitchFamily="34" charset="-122"/>
            </a:endParaRPr>
          </a:p>
        </p:txBody>
      </p:sp>
      <p:sp>
        <p:nvSpPr>
          <p:cNvPr id="15" name="圆角矩形 14"/>
          <p:cNvSpPr/>
          <p:nvPr>
            <p:custDataLst>
              <p:tags r:id="rId7"/>
            </p:custDataLst>
          </p:nvPr>
        </p:nvSpPr>
        <p:spPr>
          <a:xfrm>
            <a:off x="4086860" y="2200275"/>
            <a:ext cx="1064260" cy="323215"/>
          </a:xfrm>
          <a:prstGeom prst="roundRect">
            <a:avLst>
              <a:gd name="adj" fmla="val 7945"/>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浸提</a:t>
            </a:r>
            <a:endParaRPr lang="zh-CN" altLang="en-US" sz="1400">
              <a:latin typeface="微软雅黑" panose="020B0503020204020204" pitchFamily="34" charset="-122"/>
              <a:ea typeface="微软雅黑" panose="020B0503020204020204" pitchFamily="34" charset="-122"/>
            </a:endParaRPr>
          </a:p>
        </p:txBody>
      </p:sp>
      <p:sp>
        <p:nvSpPr>
          <p:cNvPr id="16" name="圆角矩形 15"/>
          <p:cNvSpPr/>
          <p:nvPr>
            <p:custDataLst>
              <p:tags r:id="rId8"/>
            </p:custDataLst>
          </p:nvPr>
        </p:nvSpPr>
        <p:spPr>
          <a:xfrm>
            <a:off x="4086860" y="2999105"/>
            <a:ext cx="1064260" cy="323215"/>
          </a:xfrm>
          <a:prstGeom prst="roundRect">
            <a:avLst>
              <a:gd name="adj" fmla="val 7945"/>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浸提</a:t>
            </a:r>
            <a:endParaRPr lang="zh-CN" altLang="en-US" sz="1400">
              <a:latin typeface="微软雅黑" panose="020B0503020204020204" pitchFamily="34" charset="-122"/>
              <a:ea typeface="微软雅黑" panose="020B0503020204020204" pitchFamily="34" charset="-122"/>
            </a:endParaRPr>
          </a:p>
        </p:txBody>
      </p:sp>
      <p:sp>
        <p:nvSpPr>
          <p:cNvPr id="17" name="圆角矩形 16"/>
          <p:cNvSpPr/>
          <p:nvPr>
            <p:custDataLst>
              <p:tags r:id="rId9"/>
            </p:custDataLst>
          </p:nvPr>
        </p:nvSpPr>
        <p:spPr>
          <a:xfrm>
            <a:off x="5563870" y="3449320"/>
            <a:ext cx="1064260" cy="323215"/>
          </a:xfrm>
          <a:prstGeom prst="roundRect">
            <a:avLst>
              <a:gd name="adj" fmla="val 7945"/>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浓缩</a:t>
            </a:r>
            <a:endParaRPr lang="zh-CN" altLang="en-US" sz="1400">
              <a:latin typeface="微软雅黑" panose="020B0503020204020204" pitchFamily="34" charset="-122"/>
              <a:ea typeface="微软雅黑" panose="020B0503020204020204" pitchFamily="34" charset="-122"/>
            </a:endParaRPr>
          </a:p>
        </p:txBody>
      </p:sp>
      <p:sp>
        <p:nvSpPr>
          <p:cNvPr id="18" name="圆角矩形 17"/>
          <p:cNvSpPr/>
          <p:nvPr>
            <p:custDataLst>
              <p:tags r:id="rId10"/>
            </p:custDataLst>
          </p:nvPr>
        </p:nvSpPr>
        <p:spPr>
          <a:xfrm>
            <a:off x="5563870" y="3899535"/>
            <a:ext cx="1064260" cy="323215"/>
          </a:xfrm>
          <a:prstGeom prst="roundRect">
            <a:avLst>
              <a:gd name="adj" fmla="val 7945"/>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净化</a:t>
            </a:r>
            <a:endParaRPr lang="zh-CN" altLang="en-US" sz="1400">
              <a:latin typeface="微软雅黑" panose="020B0503020204020204" pitchFamily="34" charset="-122"/>
              <a:ea typeface="微软雅黑" panose="020B0503020204020204" pitchFamily="34" charset="-122"/>
            </a:endParaRPr>
          </a:p>
        </p:txBody>
      </p:sp>
      <p:sp>
        <p:nvSpPr>
          <p:cNvPr id="19" name="圆角矩形 18"/>
          <p:cNvSpPr/>
          <p:nvPr>
            <p:custDataLst>
              <p:tags r:id="rId11"/>
            </p:custDataLst>
          </p:nvPr>
        </p:nvSpPr>
        <p:spPr>
          <a:xfrm>
            <a:off x="7024370" y="3689985"/>
            <a:ext cx="1064260" cy="323215"/>
          </a:xfrm>
          <a:prstGeom prst="roundRect">
            <a:avLst>
              <a:gd name="adj" fmla="val 7945"/>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复溶</a:t>
            </a:r>
            <a:endParaRPr lang="zh-CN" altLang="en-US" sz="1400">
              <a:latin typeface="微软雅黑" panose="020B0503020204020204" pitchFamily="34" charset="-122"/>
              <a:ea typeface="微软雅黑" panose="020B0503020204020204" pitchFamily="34" charset="-122"/>
            </a:endParaRPr>
          </a:p>
        </p:txBody>
      </p:sp>
      <p:sp>
        <p:nvSpPr>
          <p:cNvPr id="20" name="圆角矩形 19"/>
          <p:cNvSpPr/>
          <p:nvPr>
            <p:custDataLst>
              <p:tags r:id="rId12"/>
            </p:custDataLst>
          </p:nvPr>
        </p:nvSpPr>
        <p:spPr>
          <a:xfrm>
            <a:off x="8451215" y="3689985"/>
            <a:ext cx="601980"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滴卡</a:t>
            </a:r>
            <a:endParaRPr lang="zh-CN" altLang="en-US" sz="1400">
              <a:latin typeface="微软雅黑" panose="020B0503020204020204" pitchFamily="34" charset="-122"/>
              <a:ea typeface="微软雅黑" panose="020B0503020204020204" pitchFamily="34" charset="-122"/>
            </a:endParaRPr>
          </a:p>
        </p:txBody>
      </p:sp>
      <p:sp>
        <p:nvSpPr>
          <p:cNvPr id="21" name="圆角矩形 20"/>
          <p:cNvSpPr/>
          <p:nvPr>
            <p:custDataLst>
              <p:tags r:id="rId13"/>
            </p:custDataLst>
          </p:nvPr>
        </p:nvSpPr>
        <p:spPr>
          <a:xfrm>
            <a:off x="9415780" y="3689985"/>
            <a:ext cx="601980"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显色</a:t>
            </a:r>
            <a:endParaRPr lang="zh-CN" altLang="en-US" sz="1400">
              <a:latin typeface="微软雅黑" panose="020B0503020204020204" pitchFamily="34" charset="-122"/>
              <a:ea typeface="微软雅黑" panose="020B0503020204020204" pitchFamily="34" charset="-122"/>
            </a:endParaRPr>
          </a:p>
        </p:txBody>
      </p:sp>
      <p:sp>
        <p:nvSpPr>
          <p:cNvPr id="22" name="圆角矩形 21"/>
          <p:cNvSpPr/>
          <p:nvPr>
            <p:custDataLst>
              <p:tags r:id="rId14"/>
            </p:custDataLst>
          </p:nvPr>
        </p:nvSpPr>
        <p:spPr>
          <a:xfrm>
            <a:off x="10380345" y="4408805"/>
            <a:ext cx="995045"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上机</a:t>
            </a:r>
            <a:r>
              <a:rPr lang="zh-CN" altLang="en-US" sz="1400">
                <a:latin typeface="微软雅黑" panose="020B0503020204020204" pitchFamily="34" charset="-122"/>
                <a:ea typeface="微软雅黑" panose="020B0503020204020204" pitchFamily="34" charset="-122"/>
              </a:rPr>
              <a:t>测试</a:t>
            </a:r>
            <a:endParaRPr lang="zh-CN" altLang="en-US" sz="1400">
              <a:latin typeface="微软雅黑" panose="020B0503020204020204" pitchFamily="34" charset="-122"/>
              <a:ea typeface="微软雅黑" panose="020B0503020204020204" pitchFamily="34" charset="-122"/>
            </a:endParaRPr>
          </a:p>
        </p:txBody>
      </p:sp>
      <p:sp>
        <p:nvSpPr>
          <p:cNvPr id="25" name="圆角矩形 24"/>
          <p:cNvSpPr/>
          <p:nvPr>
            <p:custDataLst>
              <p:tags r:id="rId15"/>
            </p:custDataLst>
          </p:nvPr>
        </p:nvSpPr>
        <p:spPr>
          <a:xfrm>
            <a:off x="4086860" y="4570095"/>
            <a:ext cx="1064260" cy="323215"/>
          </a:xfrm>
          <a:prstGeom prst="roundRect">
            <a:avLst>
              <a:gd name="adj" fmla="val 7945"/>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浸提</a:t>
            </a:r>
            <a:endParaRPr lang="zh-CN" altLang="en-US" sz="1400">
              <a:latin typeface="微软雅黑" panose="020B0503020204020204" pitchFamily="34" charset="-122"/>
              <a:ea typeface="微软雅黑" panose="020B0503020204020204" pitchFamily="34" charset="-122"/>
            </a:endParaRPr>
          </a:p>
        </p:txBody>
      </p:sp>
      <p:sp>
        <p:nvSpPr>
          <p:cNvPr id="26" name="圆角矩形 25"/>
          <p:cNvSpPr/>
          <p:nvPr>
            <p:custDataLst>
              <p:tags r:id="rId16"/>
            </p:custDataLst>
          </p:nvPr>
        </p:nvSpPr>
        <p:spPr>
          <a:xfrm>
            <a:off x="5563870" y="5032375"/>
            <a:ext cx="1064260" cy="323215"/>
          </a:xfrm>
          <a:prstGeom prst="roundRect">
            <a:avLst>
              <a:gd name="adj" fmla="val 7945"/>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浓缩</a:t>
            </a:r>
            <a:endParaRPr lang="zh-CN" altLang="en-US" sz="1400">
              <a:latin typeface="微软雅黑" panose="020B0503020204020204" pitchFamily="34" charset="-122"/>
              <a:ea typeface="微软雅黑" panose="020B0503020204020204" pitchFamily="34" charset="-122"/>
            </a:endParaRPr>
          </a:p>
        </p:txBody>
      </p:sp>
      <p:cxnSp>
        <p:nvCxnSpPr>
          <p:cNvPr id="27" name="肘形连接符 26"/>
          <p:cNvCxnSpPr>
            <a:stCxn id="108" idx="3"/>
            <a:endCxn id="11" idx="1"/>
          </p:cNvCxnSpPr>
          <p:nvPr/>
        </p:nvCxnSpPr>
        <p:spPr>
          <a:xfrm>
            <a:off x="1871980" y="2388870"/>
            <a:ext cx="398145" cy="1018540"/>
          </a:xfrm>
          <a:prstGeom prst="bentConnector3">
            <a:avLst>
              <a:gd name="adj1" fmla="val 50080"/>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112" idx="3"/>
            <a:endCxn id="11" idx="1"/>
          </p:cNvCxnSpPr>
          <p:nvPr/>
        </p:nvCxnSpPr>
        <p:spPr>
          <a:xfrm flipV="1">
            <a:off x="1871980" y="3407410"/>
            <a:ext cx="398145" cy="1270635"/>
          </a:xfrm>
          <a:prstGeom prst="bentConnector3">
            <a:avLst>
              <a:gd name="adj1" fmla="val 50080"/>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114" idx="3"/>
            <a:endCxn id="11" idx="1"/>
          </p:cNvCxnSpPr>
          <p:nvPr/>
        </p:nvCxnSpPr>
        <p:spPr>
          <a:xfrm flipV="1">
            <a:off x="1847215" y="3407410"/>
            <a:ext cx="422910" cy="2557780"/>
          </a:xfrm>
          <a:prstGeom prst="bentConnector3">
            <a:avLst>
              <a:gd name="adj1" fmla="val 50000"/>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10" idx="3"/>
            <a:endCxn id="11" idx="1"/>
          </p:cNvCxnSpPr>
          <p:nvPr/>
        </p:nvCxnSpPr>
        <p:spPr>
          <a:xfrm>
            <a:off x="1847215" y="3107055"/>
            <a:ext cx="422910" cy="300355"/>
          </a:xfrm>
          <a:prstGeom prst="bentConnector3">
            <a:avLst>
              <a:gd name="adj1" fmla="val 50000"/>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11" idx="3"/>
            <a:endCxn id="15" idx="1"/>
          </p:cNvCxnSpPr>
          <p:nvPr/>
        </p:nvCxnSpPr>
        <p:spPr>
          <a:xfrm flipV="1">
            <a:off x="3647440" y="2362200"/>
            <a:ext cx="439420" cy="1045210"/>
          </a:xfrm>
          <a:prstGeom prst="bentConnector3">
            <a:avLst>
              <a:gd name="adj1" fmla="val 50000"/>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a:endCxn id="16" idx="1"/>
          </p:cNvCxnSpPr>
          <p:nvPr/>
        </p:nvCxnSpPr>
        <p:spPr>
          <a:xfrm flipV="1">
            <a:off x="3667760" y="3161030"/>
            <a:ext cx="419100" cy="253365"/>
          </a:xfrm>
          <a:prstGeom prst="bentConnector3">
            <a:avLst>
              <a:gd name="adj1" fmla="val 50152"/>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11" idx="3"/>
            <a:endCxn id="25" idx="1"/>
          </p:cNvCxnSpPr>
          <p:nvPr/>
        </p:nvCxnSpPr>
        <p:spPr>
          <a:xfrm>
            <a:off x="3647440" y="3407410"/>
            <a:ext cx="439420" cy="1324610"/>
          </a:xfrm>
          <a:prstGeom prst="bentConnector3">
            <a:avLst>
              <a:gd name="adj1" fmla="val 50000"/>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8" name="圆角矩形 37"/>
          <p:cNvSpPr/>
          <p:nvPr>
            <p:custDataLst>
              <p:tags r:id="rId17"/>
            </p:custDataLst>
          </p:nvPr>
        </p:nvSpPr>
        <p:spPr>
          <a:xfrm>
            <a:off x="4086860" y="5866765"/>
            <a:ext cx="1064260" cy="323215"/>
          </a:xfrm>
          <a:prstGeom prst="roundRect">
            <a:avLst>
              <a:gd name="adj" fmla="val 7945"/>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浸提</a:t>
            </a:r>
            <a:endParaRPr lang="zh-CN" altLang="en-US" sz="1400">
              <a:latin typeface="微软雅黑" panose="020B0503020204020204" pitchFamily="34" charset="-122"/>
              <a:ea typeface="微软雅黑" panose="020B0503020204020204" pitchFamily="34" charset="-122"/>
            </a:endParaRPr>
          </a:p>
        </p:txBody>
      </p:sp>
      <p:cxnSp>
        <p:nvCxnSpPr>
          <p:cNvPr id="40" name="肘形连接符 39"/>
          <p:cNvCxnSpPr>
            <a:stCxn id="11" idx="3"/>
            <a:endCxn id="38" idx="1"/>
          </p:cNvCxnSpPr>
          <p:nvPr/>
        </p:nvCxnSpPr>
        <p:spPr>
          <a:xfrm>
            <a:off x="3647440" y="3407410"/>
            <a:ext cx="439420" cy="2621280"/>
          </a:xfrm>
          <a:prstGeom prst="bent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15" idx="3"/>
            <a:endCxn id="20" idx="0"/>
          </p:cNvCxnSpPr>
          <p:nvPr/>
        </p:nvCxnSpPr>
        <p:spPr>
          <a:xfrm>
            <a:off x="5151120" y="2362200"/>
            <a:ext cx="3601085" cy="132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16" idx="3"/>
            <a:endCxn id="20" idx="0"/>
          </p:cNvCxnSpPr>
          <p:nvPr/>
        </p:nvCxnSpPr>
        <p:spPr>
          <a:xfrm>
            <a:off x="5151120" y="3161030"/>
            <a:ext cx="3601085" cy="528955"/>
          </a:xfrm>
          <a:prstGeom prst="bentConnector2">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16" idx="2"/>
            <a:endCxn id="17" idx="1"/>
          </p:cNvCxnSpPr>
          <p:nvPr/>
        </p:nvCxnSpPr>
        <p:spPr>
          <a:xfrm rot="5400000" flipV="1">
            <a:off x="4947285" y="2994025"/>
            <a:ext cx="288925" cy="944880"/>
          </a:xfrm>
          <a:prstGeom prst="bentConnector2">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16" idx="2"/>
            <a:endCxn id="18" idx="1"/>
          </p:cNvCxnSpPr>
          <p:nvPr/>
        </p:nvCxnSpPr>
        <p:spPr>
          <a:xfrm rot="5400000" flipV="1">
            <a:off x="4721860" y="3219450"/>
            <a:ext cx="739140" cy="944880"/>
          </a:xfrm>
          <a:prstGeom prst="bentConnector2">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17" idx="3"/>
            <a:endCxn id="19" idx="1"/>
          </p:cNvCxnSpPr>
          <p:nvPr/>
        </p:nvCxnSpPr>
        <p:spPr>
          <a:xfrm>
            <a:off x="6628130" y="3611245"/>
            <a:ext cx="396240" cy="240665"/>
          </a:xfrm>
          <a:prstGeom prst="bentConnector3">
            <a:avLst>
              <a:gd name="adj1" fmla="val 50000"/>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18" idx="3"/>
            <a:endCxn id="19" idx="1"/>
          </p:cNvCxnSpPr>
          <p:nvPr/>
        </p:nvCxnSpPr>
        <p:spPr>
          <a:xfrm flipV="1">
            <a:off x="6628130" y="3851910"/>
            <a:ext cx="396240" cy="209550"/>
          </a:xfrm>
          <a:prstGeom prst="bentConnector3">
            <a:avLst>
              <a:gd name="adj1" fmla="val 50000"/>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9" idx="3"/>
            <a:endCxn id="20" idx="1"/>
          </p:cNvCxnSpPr>
          <p:nvPr/>
        </p:nvCxnSpPr>
        <p:spPr>
          <a:xfrm>
            <a:off x="8088630" y="3851910"/>
            <a:ext cx="362585" cy="0"/>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20" idx="3"/>
            <a:endCxn id="21" idx="1"/>
          </p:cNvCxnSpPr>
          <p:nvPr/>
        </p:nvCxnSpPr>
        <p:spPr>
          <a:xfrm>
            <a:off x="9053195" y="3851910"/>
            <a:ext cx="362585" cy="3175"/>
          </a:xfrm>
          <a:prstGeom prst="bentConnector2">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25" idx="3"/>
            <a:endCxn id="20" idx="2"/>
          </p:cNvCxnSpPr>
          <p:nvPr/>
        </p:nvCxnSpPr>
        <p:spPr>
          <a:xfrm flipV="1">
            <a:off x="5151120" y="4013200"/>
            <a:ext cx="3601085" cy="718820"/>
          </a:xfrm>
          <a:prstGeom prst="bentConnector2">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25" idx="2"/>
            <a:endCxn id="26" idx="1"/>
          </p:cNvCxnSpPr>
          <p:nvPr/>
        </p:nvCxnSpPr>
        <p:spPr>
          <a:xfrm rot="5400000" flipV="1">
            <a:off x="4940935" y="4571365"/>
            <a:ext cx="300990" cy="944880"/>
          </a:xfrm>
          <a:prstGeom prst="bentConnector2">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圆角矩形 53"/>
          <p:cNvSpPr/>
          <p:nvPr>
            <p:custDataLst>
              <p:tags r:id="rId18"/>
            </p:custDataLst>
          </p:nvPr>
        </p:nvSpPr>
        <p:spPr>
          <a:xfrm>
            <a:off x="5564505" y="5523230"/>
            <a:ext cx="1064260" cy="323215"/>
          </a:xfrm>
          <a:prstGeom prst="roundRect">
            <a:avLst>
              <a:gd name="adj" fmla="val 7945"/>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净化</a:t>
            </a:r>
            <a:endParaRPr lang="zh-CN" altLang="en-US" sz="1400">
              <a:latin typeface="微软雅黑" panose="020B0503020204020204" pitchFamily="34" charset="-122"/>
              <a:ea typeface="微软雅黑" panose="020B0503020204020204" pitchFamily="34" charset="-122"/>
            </a:endParaRPr>
          </a:p>
        </p:txBody>
      </p:sp>
      <p:sp>
        <p:nvSpPr>
          <p:cNvPr id="55" name="圆角矩形 54"/>
          <p:cNvSpPr/>
          <p:nvPr>
            <p:custDataLst>
              <p:tags r:id="rId19"/>
            </p:custDataLst>
          </p:nvPr>
        </p:nvSpPr>
        <p:spPr>
          <a:xfrm>
            <a:off x="7024370" y="5269865"/>
            <a:ext cx="1064260" cy="323215"/>
          </a:xfrm>
          <a:prstGeom prst="roundRect">
            <a:avLst>
              <a:gd name="adj" fmla="val 7945"/>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样品</a:t>
            </a:r>
            <a:r>
              <a:rPr lang="zh-CN" altLang="en-US" sz="1400">
                <a:latin typeface="微软雅黑" panose="020B0503020204020204" pitchFamily="34" charset="-122"/>
                <a:ea typeface="微软雅黑" panose="020B0503020204020204" pitchFamily="34" charset="-122"/>
              </a:rPr>
              <a:t>复溶</a:t>
            </a:r>
            <a:endParaRPr lang="zh-CN" altLang="en-US" sz="1400">
              <a:latin typeface="微软雅黑" panose="020B0503020204020204" pitchFamily="34" charset="-122"/>
              <a:ea typeface="微软雅黑" panose="020B0503020204020204" pitchFamily="34" charset="-122"/>
            </a:endParaRPr>
          </a:p>
        </p:txBody>
      </p:sp>
      <p:cxnSp>
        <p:nvCxnSpPr>
          <p:cNvPr id="56" name="肘形连接符 55"/>
          <p:cNvCxnSpPr>
            <a:stCxn id="26" idx="3"/>
            <a:endCxn id="55" idx="1"/>
          </p:cNvCxnSpPr>
          <p:nvPr/>
        </p:nvCxnSpPr>
        <p:spPr>
          <a:xfrm>
            <a:off x="6628130" y="5194300"/>
            <a:ext cx="396240" cy="237490"/>
          </a:xfrm>
          <a:prstGeom prst="bentConnector3">
            <a:avLst>
              <a:gd name="adj1" fmla="val 50000"/>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25" idx="2"/>
            <a:endCxn id="54" idx="1"/>
          </p:cNvCxnSpPr>
          <p:nvPr/>
        </p:nvCxnSpPr>
        <p:spPr>
          <a:xfrm rot="5400000" flipV="1">
            <a:off x="4695825" y="4815840"/>
            <a:ext cx="791845" cy="945515"/>
          </a:xfrm>
          <a:prstGeom prst="bentConnector2">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54" idx="3"/>
            <a:endCxn id="55" idx="1"/>
          </p:cNvCxnSpPr>
          <p:nvPr/>
        </p:nvCxnSpPr>
        <p:spPr>
          <a:xfrm flipV="1">
            <a:off x="6628765" y="5431790"/>
            <a:ext cx="395605" cy="253365"/>
          </a:xfrm>
          <a:prstGeom prst="bentConnector3">
            <a:avLst>
              <a:gd name="adj1" fmla="val 50080"/>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肘形连接符 58"/>
          <p:cNvCxnSpPr>
            <a:stCxn id="55" idx="3"/>
            <a:endCxn id="20" idx="2"/>
          </p:cNvCxnSpPr>
          <p:nvPr/>
        </p:nvCxnSpPr>
        <p:spPr>
          <a:xfrm flipV="1">
            <a:off x="8088630" y="4013200"/>
            <a:ext cx="663575" cy="1418590"/>
          </a:xfrm>
          <a:prstGeom prst="bentConnector2">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38" idx="3"/>
            <a:endCxn id="20" idx="2"/>
          </p:cNvCxnSpPr>
          <p:nvPr/>
        </p:nvCxnSpPr>
        <p:spPr>
          <a:xfrm flipV="1">
            <a:off x="5151120" y="4013200"/>
            <a:ext cx="3601085" cy="2015490"/>
          </a:xfrm>
          <a:prstGeom prst="bentConnector2">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圆角矩形 4"/>
          <p:cNvSpPr/>
          <p:nvPr>
            <p:custDataLst>
              <p:tags r:id="rId20"/>
            </p:custDataLst>
          </p:nvPr>
        </p:nvSpPr>
        <p:spPr>
          <a:xfrm>
            <a:off x="10380345" y="2922270"/>
            <a:ext cx="995045"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肉眼</a:t>
            </a:r>
            <a:r>
              <a:rPr lang="zh-CN" altLang="en-US" sz="1400">
                <a:latin typeface="微软雅黑" panose="020B0503020204020204" pitchFamily="34" charset="-122"/>
                <a:ea typeface="微软雅黑" panose="020B0503020204020204" pitchFamily="34" charset="-122"/>
              </a:rPr>
              <a:t>识读</a:t>
            </a:r>
            <a:endParaRPr lang="zh-CN" altLang="en-US" sz="1400">
              <a:latin typeface="微软雅黑" panose="020B0503020204020204" pitchFamily="34" charset="-122"/>
              <a:ea typeface="微软雅黑" panose="020B0503020204020204" pitchFamily="34" charset="-122"/>
            </a:endParaRPr>
          </a:p>
        </p:txBody>
      </p:sp>
      <p:sp>
        <p:nvSpPr>
          <p:cNvPr id="6" name="圆角矩形 5"/>
          <p:cNvSpPr/>
          <p:nvPr>
            <p:custDataLst>
              <p:tags r:id="rId21"/>
            </p:custDataLst>
          </p:nvPr>
        </p:nvSpPr>
        <p:spPr>
          <a:xfrm>
            <a:off x="10380345" y="3689985"/>
            <a:ext cx="995045" cy="323215"/>
          </a:xfrm>
          <a:prstGeom prst="roundRect">
            <a:avLst>
              <a:gd name="adj" fmla="val 7945"/>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latin typeface="微软雅黑" panose="020B0503020204020204" pitchFamily="34" charset="-122"/>
                <a:ea typeface="微软雅黑" panose="020B0503020204020204" pitchFamily="34" charset="-122"/>
              </a:rPr>
              <a:t>手机</a:t>
            </a:r>
            <a:r>
              <a:rPr lang="zh-CN" altLang="en-US" sz="1400">
                <a:latin typeface="微软雅黑" panose="020B0503020204020204" pitchFamily="34" charset="-122"/>
                <a:ea typeface="微软雅黑" panose="020B0503020204020204" pitchFamily="34" charset="-122"/>
              </a:rPr>
              <a:t>试读</a:t>
            </a:r>
            <a:endParaRPr lang="zh-CN" altLang="en-US" sz="1400">
              <a:latin typeface="微软雅黑" panose="020B0503020204020204" pitchFamily="34" charset="-122"/>
              <a:ea typeface="微软雅黑" panose="020B0503020204020204" pitchFamily="34" charset="-122"/>
            </a:endParaRPr>
          </a:p>
        </p:txBody>
      </p:sp>
      <p:cxnSp>
        <p:nvCxnSpPr>
          <p:cNvPr id="7" name="肘形连接符 6"/>
          <p:cNvCxnSpPr>
            <a:stCxn id="21" idx="3"/>
            <a:endCxn id="5" idx="1"/>
          </p:cNvCxnSpPr>
          <p:nvPr/>
        </p:nvCxnSpPr>
        <p:spPr>
          <a:xfrm flipV="1">
            <a:off x="10017760" y="3084195"/>
            <a:ext cx="362585" cy="767715"/>
          </a:xfrm>
          <a:prstGeom prst="bentConnector3">
            <a:avLst>
              <a:gd name="adj1" fmla="val 50088"/>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21" idx="3"/>
            <a:endCxn id="22" idx="1"/>
          </p:cNvCxnSpPr>
          <p:nvPr/>
        </p:nvCxnSpPr>
        <p:spPr>
          <a:xfrm>
            <a:off x="10017760" y="3851910"/>
            <a:ext cx="362585" cy="718820"/>
          </a:xfrm>
          <a:prstGeom prst="bentConnector3">
            <a:avLst>
              <a:gd name="adj1" fmla="val 50088"/>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21" idx="3"/>
            <a:endCxn id="6" idx="1"/>
          </p:cNvCxnSpPr>
          <p:nvPr/>
        </p:nvCxnSpPr>
        <p:spPr>
          <a:xfrm>
            <a:off x="10017760" y="3851910"/>
            <a:ext cx="362585" cy="3175"/>
          </a:xfrm>
          <a:prstGeom prst="bentConnector2">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dc33600b-1948-4ed4-b342-66625751f4e5}"/>
  <p:tag name="TABLE_ENDDRAG_ORIGIN_RECT" val="888*410"/>
  <p:tag name="TABLE_ENDDRAG_RECT" val="36*100*888*410"/>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4.xml><?xml version="1.0" encoding="utf-8"?>
<p:tagLst xmlns:p="http://schemas.openxmlformats.org/presentationml/2006/main">
  <p:tag name="KSO_WPP_MARK_KEY" val="bbac369b-1be8-4f47-9e0b-794cd7cecdb0"/>
  <p:tag name="COMMONDATA" val="eyJoZGlkIjoiZTNiMmJjMGUyMDNhMGI0MjllZTc4OTE3ODRjOTBjMWQifQ=="/>
  <p:tag name="commondata" val="eyJoZGlkIjoiNjM4OTYwYzJhOWI3ZTA1YjY0NjhjY2Y0NDY1ZmExYmYifQ=="/>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6"/>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286"/>
  <p:tag name="KSO_WM_SLIDE_ID" val="custom20204286_6"/>
  <p:tag name="KSO_WM_SPECIAL_SOURCE" val="bdnul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88.94393700787407,&quot;left&quot;:638.6092913385826,&quot;top&quot;:148.06173228346455,&quot;width&quot;:274.4173228346457}"/>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TABLE_ENDDRAG_ORIGIN_RECT" val="754*382"/>
  <p:tag name="TABLE_ENDDRAG_RECT" val="88*91*754*382"/>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0YzRjNTZkZC0wY2JhLTRiMGQtODUxMi1mYWIyYWM0NjM1OTUiCn0K"/>
    </extobj>
    <extobj name="F35B0BEE-F18A-47BB-8FCB-E00DA2F2635D-2">
      <extobjdata type="F35B0BEE-F18A-47BB-8FCB-E00DA2F2635D" data="ewoJIkRlc2lnbklkIiA6ICI0YzRjNTZkZC0wY2JhLTRiMGQtODUxMi1mYWIyYWM0NjM1OTUiCn0K"/>
    </extobj>
    <extobj name="F35B0BEE-F18A-47BB-8FCB-E00DA2F2635D-3">
      <extobjdata type="F35B0BEE-F18A-47BB-8FCB-E00DA2F2635D" data="ewoJIkRlc2lnbklkIiA6ICI0YzRjNTZkZC0wY2JhLTRiMGQtODUxMi1mYWIyYWM0NjM1OTUiCn0K"/>
    </extobj>
    <extobj name="F35B0BEE-F18A-47BB-8FCB-E00DA2F2635D-4">
      <extobjdata type="F35B0BEE-F18A-47BB-8FCB-E00DA2F2635D" data="ewoJIkRlc2lnbklkIiA6ICI0YzRjNTZkZC0wY2JhLTRiMGQtODUxMi1mYWIyYWM0NjM1OTUiCn0K"/>
    </extobj>
    <extobj name="F35B0BEE-F18A-47BB-8FCB-E00DA2F2635D-5">
      <extobjdata type="F35B0BEE-F18A-47BB-8FCB-E00DA2F2635D" data="ewoJIkRlc2lnbklkIiA6ICI0YzRjNTZkZC0wY2JhLTRiMGQtODUxMi1mYWIyYWM0NjM1OTUiCn0K"/>
    </extobj>
    <extobj name="F35B0BEE-F18A-47BB-8FCB-E00DA2F2635D-6">
      <extobjdata type="F35B0BEE-F18A-47BB-8FCB-E00DA2F2635D" data="ewoJIkRlc2lnbklkIiA6ICI0YzRjNTZkZC0wY2JhLTRiMGQtODUxMi1mYWIyYWM0NjM1OTUiCn0K"/>
    </extobj>
  </extobjs>
</s:customData>
</file>

<file path=customXml/itemProps14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4995</Words>
  <Application>WPS 演示</Application>
  <PresentationFormat>自定义</PresentationFormat>
  <Paragraphs>555</Paragraphs>
  <Slides>38</Slides>
  <Notes>3</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38</vt:i4>
      </vt:variant>
    </vt:vector>
  </HeadingPairs>
  <TitlesOfParts>
    <vt:vector size="64" baseType="lpstr">
      <vt:lpstr>Arial</vt:lpstr>
      <vt:lpstr>宋体</vt:lpstr>
      <vt:lpstr>Wingdings</vt:lpstr>
      <vt:lpstr>微软雅黑</vt:lpstr>
      <vt:lpstr>Calibri</vt:lpstr>
      <vt:lpstr>Arial</vt:lpstr>
      <vt:lpstr>Impact</vt:lpstr>
      <vt:lpstr>汉仪菱心体简</vt:lpstr>
      <vt:lpstr>三极准柔宋</vt:lpstr>
      <vt:lpstr>Open Sans</vt:lpstr>
      <vt:lpstr>等线</vt:lpstr>
      <vt:lpstr>Swiss911 UCm BT</vt:lpstr>
      <vt:lpstr>造字工房形黑（非商用）细体</vt:lpstr>
      <vt:lpstr>黑体</vt:lpstr>
      <vt:lpstr>Neris Thin</vt:lpstr>
      <vt:lpstr>Segoe Print</vt:lpstr>
      <vt:lpstr>Times New Roman</vt:lpstr>
      <vt:lpstr>楷体_GB2312</vt:lpstr>
      <vt:lpstr>新宋体</vt:lpstr>
      <vt:lpstr>Arial Unicode MS</vt:lpstr>
      <vt:lpstr>等线 Light</vt:lpstr>
      <vt:lpstr>思源黑体 CN Normal</vt:lpstr>
      <vt:lpstr>Arial</vt:lpstr>
      <vt:lpstr>Noto Sans S Chinese Bold</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陈</cp:lastModifiedBy>
  <cp:revision>292</cp:revision>
  <dcterms:created xsi:type="dcterms:W3CDTF">2019-12-15T12:27:00Z</dcterms:created>
  <dcterms:modified xsi:type="dcterms:W3CDTF">2024-04-07T09:39:50Z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151B945DAE244B74B504F42C279148B5</vt:lpwstr>
  </property>
  <property fmtid="{D5CDD505-2E9C-101B-9397-08002B2CF9AE}" pid="3" name="KSOProductBuildVer">
    <vt:lpwstr>2052-12.1.0.16417</vt:lpwstr>
  </property>
</Properties>
</file>