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450" r:id="rId3"/>
    <p:sldId id="456" r:id="rId4"/>
    <p:sldId id="452" r:id="rId5"/>
    <p:sldId id="453" r:id="rId6"/>
    <p:sldId id="454" r:id="rId7"/>
    <p:sldId id="455" r:id="rId8"/>
    <p:sldId id="451" r:id="rId9"/>
    <p:sldId id="457" r:id="rId10"/>
    <p:sldId id="458" r:id="rId11"/>
    <p:sldId id="459" r:id="rId12"/>
    <p:sldId id="460" r:id="rId13"/>
    <p:sldId id="461" r:id="rId14"/>
    <p:sldId id="464" r:id="rId15"/>
    <p:sldId id="462" r:id="rId16"/>
    <p:sldId id="283" r:id="rId17"/>
  </p:sldIdLst>
  <p:sldSz cx="11522075" cy="7200900"/>
  <p:notesSz cx="6858000" cy="9144000"/>
  <p:defaultTextStyle>
    <a:defPPr>
      <a:defRPr lang="zh-CN"/>
    </a:defPPr>
    <a:lvl1pPr marL="0" algn="l" defTabSz="8985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49290" algn="l" defTabSz="8985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98581" algn="l" defTabSz="8985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47871" algn="l" defTabSz="8985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97162" algn="l" defTabSz="8985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46452" algn="l" defTabSz="8985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95743" algn="l" defTabSz="8985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45033" algn="l" defTabSz="8985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594324" algn="l" defTabSz="8985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B7"/>
    <a:srgbClr val="4472C4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3"/>
  </p:normalViewPr>
  <p:slideViewPr>
    <p:cSldViewPr snapToGrid="0">
      <p:cViewPr>
        <p:scale>
          <a:sx n="70" d="100"/>
          <a:sy n="70" d="100"/>
        </p:scale>
        <p:origin x="-2262" y="-840"/>
      </p:cViewPr>
      <p:guideLst>
        <p:guide orient="horz" pos="2269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BAC37-C90B-4F5B-8D69-7AD3B3C37F0D}" type="datetimeFigureOut">
              <a:rPr lang="zh-CN" altLang="en-US" smtClean="0"/>
              <a:t>2024-04-09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27900-AE55-4F7D-AAA9-39FF3D128E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573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985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49290" algn="l" defTabSz="8985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98581" algn="l" defTabSz="8985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47871" algn="l" defTabSz="8985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97162" algn="l" defTabSz="8985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46452" algn="l" defTabSz="8985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95743" algn="l" defTabSz="8985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45033" algn="l" defTabSz="8985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94324" algn="l" defTabSz="8985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27900-AE55-4F7D-AAA9-39FF3D128EC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27900-AE55-4F7D-AAA9-39FF3D128EC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27900-AE55-4F7D-AAA9-39FF3D128EC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27900-AE55-4F7D-AAA9-39FF3D128EC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27900-AE55-4F7D-AAA9-39FF3D128EC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27900-AE55-4F7D-AAA9-39FF3D128EC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27900-AE55-4F7D-AAA9-39FF3D128EC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27900-AE55-4F7D-AAA9-39FF3D128EC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27900-AE55-4F7D-AAA9-39FF3D128EC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27900-AE55-4F7D-AAA9-39FF3D128EC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260" y="1178483"/>
            <a:ext cx="8641557" cy="2506980"/>
          </a:xfrm>
        </p:spPr>
        <p:txBody>
          <a:bodyPr anchor="b"/>
          <a:lstStyle>
            <a:lvl1pPr algn="ctr">
              <a:defRPr sz="59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260" y="3782139"/>
            <a:ext cx="8641557" cy="17385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49290" indent="0" algn="ctr">
              <a:buNone/>
              <a:defRPr sz="2000"/>
            </a:lvl2pPr>
            <a:lvl3pPr marL="898581" indent="0" algn="ctr">
              <a:buNone/>
              <a:defRPr sz="1800"/>
            </a:lvl3pPr>
            <a:lvl4pPr marL="1347871" indent="0" algn="ctr">
              <a:buNone/>
              <a:defRPr sz="1600"/>
            </a:lvl4pPr>
            <a:lvl5pPr marL="1797162" indent="0" algn="ctr">
              <a:buNone/>
              <a:defRPr sz="1600"/>
            </a:lvl5pPr>
            <a:lvl6pPr marL="2246452" indent="0" algn="ctr">
              <a:buNone/>
              <a:defRPr sz="1600"/>
            </a:lvl6pPr>
            <a:lvl7pPr marL="2695743" indent="0" algn="ctr">
              <a:buNone/>
              <a:defRPr sz="1600"/>
            </a:lvl7pPr>
            <a:lvl8pPr marL="3145033" indent="0" algn="ctr">
              <a:buNone/>
              <a:defRPr sz="1600"/>
            </a:lvl8pPr>
            <a:lvl9pPr marL="359432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01C5-0D80-479D-BD4F-F6CA98208BC0}" type="datetimeFigureOut">
              <a:rPr lang="zh-CN" altLang="en-US" smtClean="0"/>
              <a:t>2024-04-09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2FA2-4A30-4984-9960-D2A03CB1ED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01C5-0D80-479D-BD4F-F6CA98208BC0}" type="datetimeFigureOut">
              <a:rPr lang="zh-CN" altLang="en-US" smtClean="0"/>
              <a:t>2024-04-09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2FA2-4A30-4984-9960-D2A03CB1ED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5486" y="383381"/>
            <a:ext cx="2484447" cy="610243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143" y="383381"/>
            <a:ext cx="7309316" cy="610243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01C5-0D80-479D-BD4F-F6CA98208BC0}" type="datetimeFigureOut">
              <a:rPr lang="zh-CN" altLang="en-US" smtClean="0"/>
              <a:t>2024-04-09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2FA2-4A30-4984-9960-D2A03CB1ED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01C5-0D80-479D-BD4F-F6CA98208BC0}" type="datetimeFigureOut">
              <a:rPr lang="zh-CN" altLang="en-US" smtClean="0"/>
              <a:t>2024-04-09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2FA2-4A30-4984-9960-D2A03CB1ED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142" y="1795227"/>
            <a:ext cx="9937790" cy="2995374"/>
          </a:xfrm>
        </p:spPr>
        <p:txBody>
          <a:bodyPr anchor="b"/>
          <a:lstStyle>
            <a:lvl1pPr>
              <a:defRPr sz="59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142" y="4818939"/>
            <a:ext cx="9937790" cy="157519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492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8985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478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7971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464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6957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450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5943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01C5-0D80-479D-BD4F-F6CA98208BC0}" type="datetimeFigureOut">
              <a:rPr lang="zh-CN" altLang="en-US" smtClean="0"/>
              <a:t>2024-04-09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2FA2-4A30-4984-9960-D2A03CB1ED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144" y="1916907"/>
            <a:ext cx="4896882" cy="45689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3050" y="1916907"/>
            <a:ext cx="4896882" cy="45689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01C5-0D80-479D-BD4F-F6CA98208BC0}" type="datetimeFigureOut">
              <a:rPr lang="zh-CN" altLang="en-US" smtClean="0"/>
              <a:t>2024-04-09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2FA2-4A30-4984-9960-D2A03CB1ED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4" y="383382"/>
            <a:ext cx="9937790" cy="139184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645" y="1765221"/>
            <a:ext cx="4874377" cy="8651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9290" indent="0">
              <a:buNone/>
              <a:defRPr sz="2000" b="1"/>
            </a:lvl2pPr>
            <a:lvl3pPr marL="898581" indent="0">
              <a:buNone/>
              <a:defRPr sz="1800" b="1"/>
            </a:lvl3pPr>
            <a:lvl4pPr marL="1347871" indent="0">
              <a:buNone/>
              <a:defRPr sz="1600" b="1"/>
            </a:lvl4pPr>
            <a:lvl5pPr marL="1797162" indent="0">
              <a:buNone/>
              <a:defRPr sz="1600" b="1"/>
            </a:lvl5pPr>
            <a:lvl6pPr marL="2246452" indent="0">
              <a:buNone/>
              <a:defRPr sz="1600" b="1"/>
            </a:lvl6pPr>
            <a:lvl7pPr marL="2695743" indent="0">
              <a:buNone/>
              <a:defRPr sz="1600" b="1"/>
            </a:lvl7pPr>
            <a:lvl8pPr marL="3145033" indent="0">
              <a:buNone/>
              <a:defRPr sz="1600" b="1"/>
            </a:lvl8pPr>
            <a:lvl9pPr marL="359432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645" y="2630329"/>
            <a:ext cx="4874377" cy="386881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3052" y="1765221"/>
            <a:ext cx="4898383" cy="8651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9290" indent="0">
              <a:buNone/>
              <a:defRPr sz="2000" b="1"/>
            </a:lvl2pPr>
            <a:lvl3pPr marL="898581" indent="0">
              <a:buNone/>
              <a:defRPr sz="1800" b="1"/>
            </a:lvl3pPr>
            <a:lvl4pPr marL="1347871" indent="0">
              <a:buNone/>
              <a:defRPr sz="1600" b="1"/>
            </a:lvl4pPr>
            <a:lvl5pPr marL="1797162" indent="0">
              <a:buNone/>
              <a:defRPr sz="1600" b="1"/>
            </a:lvl5pPr>
            <a:lvl6pPr marL="2246452" indent="0">
              <a:buNone/>
              <a:defRPr sz="1600" b="1"/>
            </a:lvl6pPr>
            <a:lvl7pPr marL="2695743" indent="0">
              <a:buNone/>
              <a:defRPr sz="1600" b="1"/>
            </a:lvl7pPr>
            <a:lvl8pPr marL="3145033" indent="0">
              <a:buNone/>
              <a:defRPr sz="1600" b="1"/>
            </a:lvl8pPr>
            <a:lvl9pPr marL="359432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3052" y="2630329"/>
            <a:ext cx="4898383" cy="386881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01C5-0D80-479D-BD4F-F6CA98208BC0}" type="datetimeFigureOut">
              <a:rPr lang="zh-CN" altLang="en-US" smtClean="0"/>
              <a:t>2024-04-09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2FA2-4A30-4984-9960-D2A03CB1ED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01C5-0D80-479D-BD4F-F6CA98208BC0}" type="datetimeFigureOut">
              <a:rPr lang="zh-CN" altLang="en-US" smtClean="0"/>
              <a:t>2024-04-09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2FA2-4A30-4984-9960-D2A03CB1ED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01C5-0D80-479D-BD4F-F6CA98208BC0}" type="datetimeFigureOut">
              <a:rPr lang="zh-CN" altLang="en-US" smtClean="0"/>
              <a:t>2024-04-09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2FA2-4A30-4984-9960-D2A03CB1ED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5" y="480060"/>
            <a:ext cx="3716169" cy="1680210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8383" y="1036796"/>
            <a:ext cx="5833050" cy="5117307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645" y="2160271"/>
            <a:ext cx="3716169" cy="4002168"/>
          </a:xfrm>
        </p:spPr>
        <p:txBody>
          <a:bodyPr/>
          <a:lstStyle>
            <a:lvl1pPr marL="0" indent="0">
              <a:buNone/>
              <a:defRPr sz="1600"/>
            </a:lvl1pPr>
            <a:lvl2pPr marL="449290" indent="0">
              <a:buNone/>
              <a:defRPr sz="1400"/>
            </a:lvl2pPr>
            <a:lvl3pPr marL="898581" indent="0">
              <a:buNone/>
              <a:defRPr sz="1200"/>
            </a:lvl3pPr>
            <a:lvl4pPr marL="1347871" indent="0">
              <a:buNone/>
              <a:defRPr sz="1000"/>
            </a:lvl4pPr>
            <a:lvl5pPr marL="1797162" indent="0">
              <a:buNone/>
              <a:defRPr sz="1000"/>
            </a:lvl5pPr>
            <a:lvl6pPr marL="2246452" indent="0">
              <a:buNone/>
              <a:defRPr sz="1000"/>
            </a:lvl6pPr>
            <a:lvl7pPr marL="2695743" indent="0">
              <a:buNone/>
              <a:defRPr sz="1000"/>
            </a:lvl7pPr>
            <a:lvl8pPr marL="3145033" indent="0">
              <a:buNone/>
              <a:defRPr sz="1000"/>
            </a:lvl8pPr>
            <a:lvl9pPr marL="359432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01C5-0D80-479D-BD4F-F6CA98208BC0}" type="datetimeFigureOut">
              <a:rPr lang="zh-CN" altLang="en-US" smtClean="0"/>
              <a:t>2024-04-09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2FA2-4A30-4984-9960-D2A03CB1ED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5" y="480060"/>
            <a:ext cx="3716169" cy="1680210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8383" y="1036796"/>
            <a:ext cx="5833050" cy="5117307"/>
          </a:xfrm>
        </p:spPr>
        <p:txBody>
          <a:bodyPr/>
          <a:lstStyle>
            <a:lvl1pPr marL="0" indent="0">
              <a:buNone/>
              <a:defRPr sz="3100"/>
            </a:lvl1pPr>
            <a:lvl2pPr marL="449290" indent="0">
              <a:buNone/>
              <a:defRPr sz="2800"/>
            </a:lvl2pPr>
            <a:lvl3pPr marL="898581" indent="0">
              <a:buNone/>
              <a:defRPr sz="2400"/>
            </a:lvl3pPr>
            <a:lvl4pPr marL="1347871" indent="0">
              <a:buNone/>
              <a:defRPr sz="2000"/>
            </a:lvl4pPr>
            <a:lvl5pPr marL="1797162" indent="0">
              <a:buNone/>
              <a:defRPr sz="2000"/>
            </a:lvl5pPr>
            <a:lvl6pPr marL="2246452" indent="0">
              <a:buNone/>
              <a:defRPr sz="2000"/>
            </a:lvl6pPr>
            <a:lvl7pPr marL="2695743" indent="0">
              <a:buNone/>
              <a:defRPr sz="2000"/>
            </a:lvl7pPr>
            <a:lvl8pPr marL="3145033" indent="0">
              <a:buNone/>
              <a:defRPr sz="2000"/>
            </a:lvl8pPr>
            <a:lvl9pPr marL="3594324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645" y="2160271"/>
            <a:ext cx="3716169" cy="4002168"/>
          </a:xfrm>
        </p:spPr>
        <p:txBody>
          <a:bodyPr/>
          <a:lstStyle>
            <a:lvl1pPr marL="0" indent="0">
              <a:buNone/>
              <a:defRPr sz="1600"/>
            </a:lvl1pPr>
            <a:lvl2pPr marL="449290" indent="0">
              <a:buNone/>
              <a:defRPr sz="1400"/>
            </a:lvl2pPr>
            <a:lvl3pPr marL="898581" indent="0">
              <a:buNone/>
              <a:defRPr sz="1200"/>
            </a:lvl3pPr>
            <a:lvl4pPr marL="1347871" indent="0">
              <a:buNone/>
              <a:defRPr sz="1000"/>
            </a:lvl4pPr>
            <a:lvl5pPr marL="1797162" indent="0">
              <a:buNone/>
              <a:defRPr sz="1000"/>
            </a:lvl5pPr>
            <a:lvl6pPr marL="2246452" indent="0">
              <a:buNone/>
              <a:defRPr sz="1000"/>
            </a:lvl6pPr>
            <a:lvl7pPr marL="2695743" indent="0">
              <a:buNone/>
              <a:defRPr sz="1000"/>
            </a:lvl7pPr>
            <a:lvl8pPr marL="3145033" indent="0">
              <a:buNone/>
              <a:defRPr sz="1000"/>
            </a:lvl8pPr>
            <a:lvl9pPr marL="359432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01C5-0D80-479D-BD4F-F6CA98208BC0}" type="datetimeFigureOut">
              <a:rPr lang="zh-CN" altLang="en-US" smtClean="0"/>
              <a:t>2024-04-09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2FA2-4A30-4984-9960-D2A03CB1ED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143" y="383382"/>
            <a:ext cx="9937790" cy="1391841"/>
          </a:xfrm>
          <a:prstGeom prst="rect">
            <a:avLst/>
          </a:prstGeom>
        </p:spPr>
        <p:txBody>
          <a:bodyPr vert="horz" lIns="89858" tIns="44929" rIns="89858" bIns="4492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143" y="1916907"/>
            <a:ext cx="9937790" cy="4568905"/>
          </a:xfrm>
          <a:prstGeom prst="rect">
            <a:avLst/>
          </a:prstGeom>
        </p:spPr>
        <p:txBody>
          <a:bodyPr vert="horz" lIns="89858" tIns="44929" rIns="89858" bIns="4492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144" y="6674170"/>
            <a:ext cx="2592467" cy="383381"/>
          </a:xfrm>
          <a:prstGeom prst="rect">
            <a:avLst/>
          </a:prstGeom>
        </p:spPr>
        <p:txBody>
          <a:bodyPr vert="horz" lIns="89858" tIns="44929" rIns="89858" bIns="4492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A01C5-0D80-479D-BD4F-F6CA98208BC0}" type="datetimeFigureOut">
              <a:rPr lang="zh-CN" altLang="en-US" smtClean="0"/>
              <a:t>2024-04-09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688" y="6674170"/>
            <a:ext cx="3888700" cy="383381"/>
          </a:xfrm>
          <a:prstGeom prst="rect">
            <a:avLst/>
          </a:prstGeom>
        </p:spPr>
        <p:txBody>
          <a:bodyPr vert="horz" lIns="89858" tIns="44929" rIns="89858" bIns="4492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7466" y="6674170"/>
            <a:ext cx="2592467" cy="383381"/>
          </a:xfrm>
          <a:prstGeom prst="rect">
            <a:avLst/>
          </a:prstGeom>
        </p:spPr>
        <p:txBody>
          <a:bodyPr vert="horz" lIns="89858" tIns="44929" rIns="89858" bIns="4492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52FA2-4A30-4984-9960-D2A03CB1ED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898581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645" indent="-224645" algn="l" defTabSz="898581" rtl="0" eaLnBrk="1" latinLnBrk="0" hangingPunct="1">
        <a:lnSpc>
          <a:spcPct val="90000"/>
        </a:lnSpc>
        <a:spcBef>
          <a:spcPts val="983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3936" indent="-224645" algn="l" defTabSz="898581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226" indent="-224645" algn="l" defTabSz="898581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72517" indent="-224645" algn="l" defTabSz="898581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21807" indent="-224645" algn="l" defTabSz="898581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71097" indent="-224645" algn="l" defTabSz="898581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20388" indent="-224645" algn="l" defTabSz="898581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69678" indent="-224645" algn="l" defTabSz="898581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18969" indent="-224645" algn="l" defTabSz="898581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98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90" algn="l" defTabSz="898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81" algn="l" defTabSz="898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7871" algn="l" defTabSz="898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7162" algn="l" defTabSz="898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6452" algn="l" defTabSz="898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5743" algn="l" defTabSz="898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5033" algn="l" defTabSz="898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94324" algn="l" defTabSz="898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hyperlink" Target="http://sy.nynct.guizhou.gov.cn/pxjc/202403/t20240307_83894428.html" TargetMode="External"/><Relationship Id="rId5" Type="http://schemas.openxmlformats.org/officeDocument/2006/relationships/hyperlink" Target="http://sy.nynct.guizhou.gov.cn/pxzt/202403/P020240306703437576766.pdf" TargetMode="External"/><Relationship Id="rId4" Type="http://schemas.openxmlformats.org/officeDocument/2006/relationships/hyperlink" Target="http://sy.nynct.guizhou.gov.cn/pxzt/202403/t20240306_83893728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0"/>
            <a:ext cx="11522075" cy="7200900"/>
          </a:xfrm>
          <a:prstGeom prst="rect">
            <a:avLst/>
          </a:prstGeom>
          <a:solidFill>
            <a:srgbClr val="006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 sz="39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38647" y="4382105"/>
            <a:ext cx="6644779" cy="1752729"/>
          </a:xfrm>
          <a:prstGeom prst="rect">
            <a:avLst/>
          </a:prstGeom>
          <a:noFill/>
        </p:spPr>
        <p:txBody>
          <a:bodyPr wrap="none" lIns="89858" tIns="44929" rIns="89858" bIns="4492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主管单位：贵州省农业农村厅农产品质量监管处</a:t>
            </a:r>
            <a:endParaRPr lang="en-US" altLang="zh-CN" sz="24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培训单位：上海复讯农业科技有限公司</a:t>
            </a:r>
            <a:endParaRPr lang="en-US" altLang="zh-CN" sz="24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培训日期</a:t>
            </a:r>
            <a:r>
              <a:rPr lang="zh-CN" altLang="en-US" sz="240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40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2024</a:t>
            </a:r>
            <a:r>
              <a:rPr lang="zh-CN" altLang="en-US" sz="240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240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240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月</a:t>
            </a:r>
            <a:r>
              <a:rPr lang="en-US" altLang="zh-CN" sz="240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9</a:t>
            </a:r>
            <a:r>
              <a:rPr lang="zh-CN" altLang="en-US" sz="240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日</a:t>
            </a:r>
            <a:endParaRPr lang="en-US" altLang="zh-CN" sz="24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TextBox 111"/>
          <p:cNvSpPr txBox="1"/>
          <p:nvPr/>
        </p:nvSpPr>
        <p:spPr>
          <a:xfrm>
            <a:off x="998729" y="1401044"/>
            <a:ext cx="9524616" cy="1683479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smtClean="0">
                <a:solidFill>
                  <a:schemeClr val="bg1"/>
                </a:solidFill>
                <a:latin typeface="方正正中黑简体" pitchFamily="2" charset="-122"/>
                <a:ea typeface="方正正中黑简体" pitchFamily="2" charset="-122"/>
              </a:rPr>
              <a:t>2024</a:t>
            </a:r>
            <a:r>
              <a:rPr lang="zh-CN" altLang="en-US" sz="3600" b="1" smtClean="0">
                <a:solidFill>
                  <a:schemeClr val="bg1"/>
                </a:solidFill>
                <a:latin typeface="方正正中黑简体" pitchFamily="2" charset="-122"/>
                <a:ea typeface="方正正中黑简体" pitchFamily="2" charset="-122"/>
              </a:rPr>
              <a:t>年贵州省</a:t>
            </a:r>
            <a:r>
              <a:rPr lang="zh-CN" altLang="en-US" sz="3600" b="1">
                <a:solidFill>
                  <a:schemeClr val="bg1"/>
                </a:solidFill>
                <a:latin typeface="方正正中黑简体" pitchFamily="2" charset="-122"/>
                <a:ea typeface="方正正中黑简体" pitchFamily="2" charset="-122"/>
              </a:rPr>
              <a:t>农产品质量安全网格化管理（快速检测）培训</a:t>
            </a:r>
            <a:r>
              <a:rPr lang="zh-CN" altLang="en-US" sz="3600" b="1" smtClean="0">
                <a:solidFill>
                  <a:schemeClr val="bg1"/>
                </a:solidFill>
                <a:latin typeface="方正正中黑简体" pitchFamily="2" charset="-122"/>
                <a:ea typeface="方正正中黑简体" pitchFamily="2" charset="-122"/>
              </a:rPr>
              <a:t>会</a:t>
            </a:r>
            <a:endParaRPr lang="en-US" altLang="zh-CN" sz="28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3737" y="1092791"/>
            <a:ext cx="3788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smtClean="0"/>
              <a:t>1</a:t>
            </a:r>
            <a:r>
              <a:rPr lang="zh-CN" altLang="en-US" b="1" smtClean="0"/>
              <a:t>）</a:t>
            </a:r>
            <a:r>
              <a:rPr lang="zh-CN" altLang="zh-CN" b="1" smtClean="0"/>
              <a:t>主体</a:t>
            </a:r>
            <a:r>
              <a:rPr lang="zh-CN" altLang="zh-CN" b="1"/>
              <a:t>的速测（自检及被检）数量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93737" y="1501360"/>
            <a:ext cx="10175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/>
              <a:t>菜单：【主体管理】</a:t>
            </a:r>
            <a:r>
              <a:rPr lang="en-US" altLang="zh-CN" sz="1600"/>
              <a:t>&gt;</a:t>
            </a:r>
            <a:r>
              <a:rPr lang="zh-CN" altLang="zh-CN" sz="1600"/>
              <a:t>【主体信息】</a:t>
            </a:r>
          </a:p>
          <a:p>
            <a:r>
              <a:rPr lang="zh-CN" altLang="en-US" sz="1600" smtClean="0"/>
              <a:t>操作：</a:t>
            </a:r>
            <a:r>
              <a:rPr lang="zh-CN" altLang="zh-CN" sz="1600" smtClean="0"/>
              <a:t>通过</a:t>
            </a:r>
            <a:r>
              <a:rPr lang="zh-CN" altLang="zh-CN" sz="1600"/>
              <a:t>设置速测查询的起止日期，</a:t>
            </a:r>
            <a:r>
              <a:rPr lang="zh-CN" altLang="zh-CN" sz="1600" smtClean="0"/>
              <a:t>查询主体</a:t>
            </a:r>
            <a:r>
              <a:rPr lang="zh-CN" altLang="en-US" sz="1600" smtClean="0"/>
              <a:t>企业作为被检单位</a:t>
            </a:r>
            <a:r>
              <a:rPr lang="zh-CN" altLang="zh-CN" sz="1600" smtClean="0"/>
              <a:t>的</a:t>
            </a:r>
            <a:r>
              <a:rPr lang="zh-CN" altLang="zh-CN" sz="1600"/>
              <a:t>速</a:t>
            </a:r>
            <a:r>
              <a:rPr lang="zh-CN" altLang="zh-CN" sz="1600" smtClean="0"/>
              <a:t>测数量</a:t>
            </a:r>
            <a:r>
              <a:rPr lang="zh-CN" altLang="en-US" sz="1600" smtClean="0"/>
              <a:t>，包含：企业自检，委托检测</a:t>
            </a:r>
            <a:r>
              <a:rPr lang="zh-CN" altLang="zh-CN" sz="1600" smtClean="0"/>
              <a:t>。</a:t>
            </a:r>
            <a:endParaRPr lang="en-US" altLang="zh-CN" sz="160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68" y="2385448"/>
            <a:ext cx="9513516" cy="434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3425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3737" y="1092791"/>
            <a:ext cx="1463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/>
              <a:t>2</a:t>
            </a:r>
            <a:r>
              <a:rPr lang="zh-CN" altLang="en-US" b="1" smtClean="0"/>
              <a:t>）速测清单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93737" y="1501360"/>
            <a:ext cx="10175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/>
              <a:t>菜单：</a:t>
            </a:r>
            <a:r>
              <a:rPr lang="zh-CN" altLang="zh-CN" sz="1600" smtClean="0"/>
              <a:t>【</a:t>
            </a:r>
            <a:r>
              <a:rPr lang="zh-CN" altLang="en-US" sz="1600" smtClean="0"/>
              <a:t>速测监管</a:t>
            </a:r>
            <a:r>
              <a:rPr lang="zh-CN" altLang="zh-CN" sz="1600" smtClean="0"/>
              <a:t>】</a:t>
            </a:r>
            <a:r>
              <a:rPr lang="en-US" altLang="zh-CN" sz="1600"/>
              <a:t>&gt;</a:t>
            </a:r>
            <a:r>
              <a:rPr lang="zh-CN" altLang="zh-CN" sz="1600" smtClean="0"/>
              <a:t>【</a:t>
            </a:r>
            <a:r>
              <a:rPr lang="zh-CN" altLang="en-US" sz="1600" smtClean="0"/>
              <a:t>速测清单</a:t>
            </a:r>
            <a:r>
              <a:rPr lang="zh-CN" altLang="zh-CN" sz="1600" smtClean="0"/>
              <a:t>】</a:t>
            </a:r>
            <a:endParaRPr lang="zh-CN" altLang="zh-CN" sz="1600"/>
          </a:p>
          <a:p>
            <a:r>
              <a:rPr lang="zh-CN" altLang="zh-CN" sz="1600"/>
              <a:t>默认查看胶体金</a:t>
            </a:r>
            <a:r>
              <a:rPr lang="en-US" altLang="zh-CN" sz="1600"/>
              <a:t>APP</a:t>
            </a:r>
            <a:r>
              <a:rPr lang="zh-CN" altLang="zh-CN" sz="1600"/>
              <a:t>上报的速测数据，也可查询电子监控系统接收到的酶联免疫速测数据</a:t>
            </a:r>
            <a:endParaRPr lang="en-US" altLang="zh-CN" sz="160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" y="2154375"/>
            <a:ext cx="9723438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7962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3737" y="1092791"/>
            <a:ext cx="1463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smtClean="0"/>
              <a:t>3</a:t>
            </a:r>
            <a:r>
              <a:rPr lang="zh-CN" altLang="en-US" b="1" smtClean="0"/>
              <a:t>）速测统计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93737" y="1501360"/>
            <a:ext cx="10175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/>
              <a:t>菜单：</a:t>
            </a:r>
            <a:r>
              <a:rPr lang="zh-CN" altLang="zh-CN" sz="1600" smtClean="0"/>
              <a:t>【</a:t>
            </a:r>
            <a:r>
              <a:rPr lang="zh-CN" altLang="en-US" sz="1600" smtClean="0"/>
              <a:t>速测监管</a:t>
            </a:r>
            <a:r>
              <a:rPr lang="zh-CN" altLang="zh-CN" sz="1600" smtClean="0"/>
              <a:t>】</a:t>
            </a:r>
            <a:r>
              <a:rPr lang="en-US" altLang="zh-CN" sz="1600"/>
              <a:t>&gt;</a:t>
            </a:r>
            <a:r>
              <a:rPr lang="zh-CN" altLang="zh-CN" sz="1600" smtClean="0"/>
              <a:t>【</a:t>
            </a:r>
            <a:r>
              <a:rPr lang="zh-CN" altLang="en-US" sz="1600" smtClean="0"/>
              <a:t>速测统计</a:t>
            </a:r>
            <a:r>
              <a:rPr lang="zh-CN" altLang="zh-CN" sz="1600" smtClean="0"/>
              <a:t>】</a:t>
            </a:r>
            <a:endParaRPr lang="zh-CN" altLang="zh-CN" sz="1600"/>
          </a:p>
          <a:p>
            <a:r>
              <a:rPr lang="zh-CN" altLang="zh-CN" sz="1600"/>
              <a:t>默认统计所有，可以选择胶体金、酶联免疫</a:t>
            </a:r>
            <a:endParaRPr lang="en-US" altLang="zh-CN" sz="160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" y="2086135"/>
            <a:ext cx="10869095" cy="4749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6329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1" y="3119514"/>
            <a:ext cx="11522075" cy="1018935"/>
            <a:chOff x="0" y="3210010"/>
            <a:chExt cx="12192000" cy="970414"/>
          </a:xfrm>
          <a:solidFill>
            <a:srgbClr val="0068B7"/>
          </a:solidFill>
        </p:grpSpPr>
        <p:sp>
          <p:nvSpPr>
            <p:cNvPr id="35" name="矩形 34"/>
            <p:cNvSpPr/>
            <p:nvPr/>
          </p:nvSpPr>
          <p:spPr>
            <a:xfrm>
              <a:off x="0" y="3210010"/>
              <a:ext cx="12192000" cy="9704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9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TextBox 111"/>
            <p:cNvSpPr txBox="1"/>
            <p:nvPr/>
          </p:nvSpPr>
          <p:spPr>
            <a:xfrm>
              <a:off x="0" y="3372051"/>
              <a:ext cx="12192000" cy="6008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3500" b="1" spc="786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TextBox 111"/>
          <p:cNvSpPr txBox="1"/>
          <p:nvPr/>
        </p:nvSpPr>
        <p:spPr>
          <a:xfrm>
            <a:off x="3032973" y="3289658"/>
            <a:ext cx="5456130" cy="583178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pPr algn="ctr"/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3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、统一登录方式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048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716" y="2092708"/>
            <a:ext cx="7820947" cy="452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693737" y="1246179"/>
            <a:ext cx="101753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/>
              <a:t>统一登录网址</a:t>
            </a:r>
            <a:r>
              <a:rPr lang="zh-CN" altLang="en-US" sz="1600" b="1" dirty="0" smtClean="0"/>
              <a:t>：</a:t>
            </a:r>
            <a:r>
              <a:rPr lang="en-US" altLang="zh-CN" b="1" spc="200" dirty="0" smtClean="0">
                <a:latin typeface="DejaVu Math TeX Gyre" pitchFamily="2" charset="0"/>
                <a:ea typeface="DejaVu Math TeX Gyre" pitchFamily="2" charset="0"/>
                <a:cs typeface="DejaVu Math TeX Gyre" pitchFamily="2" charset="0"/>
              </a:rPr>
              <a:t>nj.nynct.guizhou.gov.cn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1921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111"/>
          <p:cNvSpPr txBox="1"/>
          <p:nvPr/>
        </p:nvSpPr>
        <p:spPr>
          <a:xfrm>
            <a:off x="3032973" y="3289658"/>
            <a:ext cx="5456130" cy="583178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pPr algn="ctr"/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3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、统一登录方式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05" y="2015007"/>
            <a:ext cx="7842476" cy="453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693737" y="1246179"/>
            <a:ext cx="101753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smtClean="0"/>
              <a:t>登录后，选择进入电子监控系统，或直接跳转到追溯平台</a:t>
            </a:r>
            <a:endParaRPr lang="en-US" altLang="zh-CN" b="1" spc="200" dirty="0" smtClean="0">
              <a:latin typeface="DejaVu Math TeX Gyre" pitchFamily="2" charset="0"/>
              <a:ea typeface="DejaVu Math TeX Gyre" pitchFamily="2" charset="0"/>
              <a:cs typeface="DejaVu Math TeX Gy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55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1997031"/>
            <a:ext cx="11522075" cy="1228061"/>
          </a:xfrm>
          <a:prstGeom prst="rect">
            <a:avLst/>
          </a:prstGeom>
          <a:solidFill>
            <a:srgbClr val="006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 sz="39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38461" y="5220943"/>
            <a:ext cx="3273664" cy="367734"/>
          </a:xfrm>
          <a:prstGeom prst="rect">
            <a:avLst/>
          </a:prstGeom>
          <a:noFill/>
        </p:spPr>
        <p:txBody>
          <a:bodyPr wrap="none" lIns="89858" tIns="44929" rIns="89858" bIns="44929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胡彩龙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11"/>
          <p:cNvSpPr txBox="1"/>
          <p:nvPr/>
        </p:nvSpPr>
        <p:spPr>
          <a:xfrm>
            <a:off x="2230071" y="2353330"/>
            <a:ext cx="7061937" cy="629345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pPr algn="ctr"/>
            <a:r>
              <a:rPr lang="zh-CN" altLang="en-US" sz="35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  谢！</a:t>
            </a:r>
            <a:endParaRPr lang="zh-CN" altLang="en-US" sz="3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3"/>
          <p:cNvSpPr>
            <a:spLocks noChangeArrowheads="1"/>
          </p:cNvSpPr>
          <p:nvPr/>
        </p:nvSpPr>
        <p:spPr bwMode="auto">
          <a:xfrm>
            <a:off x="4838798" y="4592132"/>
            <a:ext cx="5695178" cy="232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000" b="1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上海复讯农业科技有限公司</a:t>
            </a:r>
            <a:endParaRPr lang="en-US" altLang="zh-CN" sz="2000" b="1">
              <a:solidFill>
                <a:srgbClr val="7030A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000" b="1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电话：</a:t>
            </a:r>
            <a:r>
              <a:rPr lang="en-US" altLang="zh-CN" sz="2000" b="1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021-64088448</a:t>
            </a:r>
            <a:r>
              <a:rPr lang="zh-CN" altLang="en-US" sz="2000" b="1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sz="2000" b="1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64087458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 b="1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QQ</a:t>
            </a:r>
            <a:r>
              <a:rPr lang="zh-CN" altLang="en-US" sz="2000" b="1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</a:t>
            </a:r>
            <a:r>
              <a:rPr lang="en-US" altLang="zh-CN" sz="2000" b="1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1905833510</a:t>
            </a:r>
            <a:r>
              <a:rPr lang="zh-CN" altLang="en-US" sz="2000" b="1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sz="2000" b="1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1905833960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altLang="zh-CN" sz="2000" b="1">
              <a:solidFill>
                <a:srgbClr val="7030A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altLang="zh-CN" sz="2000" b="1">
              <a:solidFill>
                <a:srgbClr val="7030A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2400" b="1">
              <a:solidFill>
                <a:srgbClr val="242852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7" name="TextBox 13"/>
          <p:cNvSpPr>
            <a:spLocks noChangeArrowheads="1"/>
          </p:cNvSpPr>
          <p:nvPr/>
        </p:nvSpPr>
        <p:spPr bwMode="auto">
          <a:xfrm>
            <a:off x="4798104" y="3972890"/>
            <a:ext cx="4518052" cy="63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800" b="1" smtClean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售后技术支持</a:t>
            </a:r>
            <a:endParaRPr lang="zh-CN" altLang="en-US" sz="2800" b="1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022" y="4100812"/>
            <a:ext cx="1942033" cy="193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93737" y="1587156"/>
            <a:ext cx="10175358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spc="200" smtClean="0">
                <a:solidFill>
                  <a:srgbClr val="0068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Math TeX Gyre" pitchFamily="2" charset="0"/>
                <a:ea typeface="DejaVu Math TeX Gyre" pitchFamily="2" charset="0"/>
                <a:cs typeface="DejaVu Math TeX Gyre" pitchFamily="2" charset="0"/>
              </a:rPr>
              <a:t>培训主要内容：</a:t>
            </a:r>
            <a:endParaRPr lang="en-US" altLang="zh-CN" sz="2800" b="1" spc="200" smtClean="0">
              <a:solidFill>
                <a:srgbClr val="0068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Math TeX Gyre" pitchFamily="2" charset="0"/>
              <a:ea typeface="DejaVu Math TeX Gyre" pitchFamily="2" charset="0"/>
              <a:cs typeface="DejaVu Math TeX Gyre" pitchFamily="2" charset="0"/>
            </a:endParaRPr>
          </a:p>
          <a:p>
            <a:pPr>
              <a:lnSpc>
                <a:spcPct val="150000"/>
              </a:lnSpc>
            </a:pPr>
            <a:endParaRPr lang="en-US" altLang="zh-CN" b="1" spc="200">
              <a:latin typeface="DejaVu Math TeX Gyre" pitchFamily="2" charset="0"/>
              <a:ea typeface="DejaVu Math TeX Gyre" pitchFamily="2" charset="0"/>
              <a:cs typeface="DejaVu Math TeX Gyre" pitchFamily="2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 spc="200" smtClean="0">
                <a:latin typeface="DejaVu Math TeX Gyre" pitchFamily="2" charset="0"/>
                <a:ea typeface="DejaVu Math TeX Gyre" pitchFamily="2" charset="0"/>
                <a:cs typeface="DejaVu Math TeX Gyre" pitchFamily="2" charset="0"/>
              </a:rPr>
              <a:t>    </a:t>
            </a:r>
            <a:r>
              <a:rPr lang="en-US" altLang="zh-CN" sz="2400" b="1" spc="200" smtClean="0">
                <a:latin typeface="DejaVu Math TeX Gyre" pitchFamily="2" charset="0"/>
                <a:ea typeface="DejaVu Math TeX Gyre" pitchFamily="2" charset="0"/>
                <a:cs typeface="DejaVu Math TeX Gyre" pitchFamily="2" charset="0"/>
              </a:rPr>
              <a:t>1</a:t>
            </a:r>
            <a:r>
              <a:rPr lang="zh-CN" altLang="en-US" b="1" spc="200" smtClean="0">
                <a:latin typeface="DejaVu Math TeX Gyre" pitchFamily="2" charset="0"/>
                <a:ea typeface="DejaVu Math TeX Gyre" pitchFamily="2" charset="0"/>
                <a:cs typeface="DejaVu Math TeX Gyre" pitchFamily="2" charset="0"/>
              </a:rPr>
              <a:t>、</a:t>
            </a:r>
            <a:r>
              <a:rPr lang="zh-CN" altLang="en-US" sz="2400" b="1" spc="200" smtClean="0">
                <a:latin typeface="DejaVu Math TeX Gyre" pitchFamily="2" charset="0"/>
                <a:ea typeface="DejaVu Math TeX Gyre" pitchFamily="2" charset="0"/>
                <a:cs typeface="DejaVu Math TeX Gyre" pitchFamily="2" charset="0"/>
              </a:rPr>
              <a:t>贵州农安监管</a:t>
            </a:r>
            <a:r>
              <a:rPr lang="en-US" altLang="zh-CN" sz="2400" b="1" spc="200" smtClean="0">
                <a:latin typeface="DejaVu Math TeX Gyre" pitchFamily="2" charset="0"/>
                <a:ea typeface="DejaVu Math TeX Gyre" pitchFamily="2" charset="0"/>
                <a:cs typeface="DejaVu Math TeX Gyre" pitchFamily="2" charset="0"/>
              </a:rPr>
              <a:t>APP</a:t>
            </a:r>
            <a:r>
              <a:rPr lang="zh-CN" altLang="en-US" sz="2400" b="1" spc="200" smtClean="0">
                <a:latin typeface="DejaVu Math TeX Gyre" pitchFamily="2" charset="0"/>
                <a:ea typeface="DejaVu Math TeX Gyre" pitchFamily="2" charset="0"/>
                <a:cs typeface="DejaVu Math TeX Gyre" pitchFamily="2" charset="0"/>
              </a:rPr>
              <a:t>，胶体金速测上报操作演示；</a:t>
            </a:r>
            <a:endParaRPr lang="en-US" altLang="zh-CN" sz="2400" b="1" spc="200" smtClean="0">
              <a:latin typeface="DejaVu Math TeX Gyre" pitchFamily="2" charset="0"/>
              <a:ea typeface="DejaVu Math TeX Gyre" pitchFamily="2" charset="0"/>
              <a:cs typeface="DejaVu Math TeX Gyre" pitchFamily="2" charset="0"/>
            </a:endParaRPr>
          </a:p>
          <a:p>
            <a:pPr>
              <a:lnSpc>
                <a:spcPct val="150000"/>
              </a:lnSpc>
            </a:pPr>
            <a:endParaRPr lang="en-US" altLang="zh-CN" sz="2400" b="1" spc="200">
              <a:latin typeface="DejaVu Math TeX Gyre" pitchFamily="2" charset="0"/>
              <a:ea typeface="DejaVu Math TeX Gyre" pitchFamily="2" charset="0"/>
              <a:cs typeface="DejaVu Math TeX Gyre" pitchFamily="2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spc="200" smtClean="0">
                <a:latin typeface="DejaVu Math TeX Gyre" pitchFamily="2" charset="0"/>
                <a:ea typeface="DejaVu Math TeX Gyre" pitchFamily="2" charset="0"/>
                <a:cs typeface="DejaVu Math TeX Gyre" pitchFamily="2" charset="0"/>
              </a:rPr>
              <a:t>   2</a:t>
            </a:r>
            <a:r>
              <a:rPr lang="zh-CN" altLang="en-US" sz="2400" b="1" spc="200" smtClean="0">
                <a:latin typeface="DejaVu Math TeX Gyre" pitchFamily="2" charset="0"/>
                <a:ea typeface="DejaVu Math TeX Gyre" pitchFamily="2" charset="0"/>
                <a:cs typeface="DejaVu Math TeX Gyre" pitchFamily="2" charset="0"/>
              </a:rPr>
              <a:t>、贵州农产品追溯平台速测监管数据查询、统计分析演示；</a:t>
            </a:r>
            <a:endParaRPr lang="en-US" altLang="zh-CN" sz="2400" b="1" spc="200" smtClean="0">
              <a:latin typeface="DejaVu Math TeX Gyre" pitchFamily="2" charset="0"/>
              <a:ea typeface="DejaVu Math TeX Gyre" pitchFamily="2" charset="0"/>
              <a:cs typeface="DejaVu Math TeX Gyre" pitchFamily="2" charset="0"/>
            </a:endParaRPr>
          </a:p>
          <a:p>
            <a:pPr>
              <a:lnSpc>
                <a:spcPct val="150000"/>
              </a:lnSpc>
            </a:pPr>
            <a:endParaRPr lang="en-US" altLang="zh-CN" sz="2400" b="1" spc="200">
              <a:latin typeface="DejaVu Math TeX Gyre" pitchFamily="2" charset="0"/>
              <a:ea typeface="DejaVu Math TeX Gyre" pitchFamily="2" charset="0"/>
              <a:cs typeface="DejaVu Math TeX Gyre" pitchFamily="2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spc="200" smtClean="0">
                <a:latin typeface="DejaVu Math TeX Gyre" pitchFamily="2" charset="0"/>
                <a:ea typeface="DejaVu Math TeX Gyre" pitchFamily="2" charset="0"/>
                <a:cs typeface="DejaVu Math TeX Gyre" pitchFamily="2" charset="0"/>
              </a:rPr>
              <a:t>   3</a:t>
            </a:r>
            <a:r>
              <a:rPr lang="zh-CN" altLang="en-US" sz="2400" b="1" spc="200" smtClean="0">
                <a:latin typeface="DejaVu Math TeX Gyre" pitchFamily="2" charset="0"/>
                <a:ea typeface="DejaVu Math TeX Gyre" pitchFamily="2" charset="0"/>
                <a:cs typeface="DejaVu Math TeX Gyre" pitchFamily="2" charset="0"/>
              </a:rPr>
              <a:t>、贵州省农产品电子监控系统及追溯平台统一登录演示；</a:t>
            </a:r>
            <a:endParaRPr lang="en-US" altLang="zh-CN" sz="2400" b="1" spc="200" dirty="0" smtClean="0">
              <a:latin typeface="DejaVu Math TeX Gyre" pitchFamily="2" charset="0"/>
              <a:ea typeface="DejaVu Math TeX Gyre" pitchFamily="2" charset="0"/>
              <a:cs typeface="DejaVu Math TeX Gyre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4009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1" y="3119514"/>
            <a:ext cx="11522075" cy="1018935"/>
            <a:chOff x="0" y="3210010"/>
            <a:chExt cx="12192000" cy="970414"/>
          </a:xfrm>
          <a:solidFill>
            <a:srgbClr val="0068B7"/>
          </a:solidFill>
        </p:grpSpPr>
        <p:sp>
          <p:nvSpPr>
            <p:cNvPr id="35" name="矩形 34"/>
            <p:cNvSpPr/>
            <p:nvPr/>
          </p:nvSpPr>
          <p:spPr>
            <a:xfrm>
              <a:off x="0" y="3210010"/>
              <a:ext cx="12192000" cy="9704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9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TextBox 111"/>
            <p:cNvSpPr txBox="1"/>
            <p:nvPr/>
          </p:nvSpPr>
          <p:spPr>
            <a:xfrm>
              <a:off x="0" y="3372051"/>
              <a:ext cx="12192000" cy="6008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3500" b="1" spc="786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TextBox 111"/>
          <p:cNvSpPr txBox="1"/>
          <p:nvPr/>
        </p:nvSpPr>
        <p:spPr>
          <a:xfrm>
            <a:off x="3032973" y="3289658"/>
            <a:ext cx="5456130" cy="583178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pPr algn="ctr"/>
            <a:r>
              <a:rPr lang="zh-CN" altLang="en-US" sz="3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一、胶体金上报演示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62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93737" y="1587156"/>
            <a:ext cx="10175358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spc="200" smtClean="0">
                <a:solidFill>
                  <a:srgbClr val="0068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Math TeX Gyre" pitchFamily="2" charset="0"/>
                <a:ea typeface="DejaVu Math TeX Gyre" pitchFamily="2" charset="0"/>
                <a:cs typeface="DejaVu Math TeX Gyre" pitchFamily="2" charset="0"/>
              </a:rPr>
              <a:t>软件简述：</a:t>
            </a:r>
            <a:endParaRPr lang="en-US" altLang="zh-CN" sz="2800" b="1" spc="200" smtClean="0">
              <a:solidFill>
                <a:srgbClr val="0068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Math TeX Gyre" pitchFamily="2" charset="0"/>
              <a:ea typeface="DejaVu Math TeX Gyre" pitchFamily="2" charset="0"/>
              <a:cs typeface="DejaVu Math TeX Gyre" pitchFamily="2" charset="0"/>
            </a:endParaRPr>
          </a:p>
          <a:p>
            <a:pPr>
              <a:lnSpc>
                <a:spcPct val="150000"/>
              </a:lnSpc>
            </a:pPr>
            <a:endParaRPr lang="en-US" altLang="zh-CN" b="1" spc="200">
              <a:latin typeface="DejaVu Math TeX Gyre" pitchFamily="2" charset="0"/>
              <a:ea typeface="DejaVu Math TeX Gyre" pitchFamily="2" charset="0"/>
              <a:cs typeface="DejaVu Math TeX Gyre" pitchFamily="2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smtClean="0"/>
              <a:t>    </a:t>
            </a:r>
            <a:r>
              <a:rPr lang="zh-CN" altLang="zh-CN" sz="2400" smtClean="0"/>
              <a:t>本</a:t>
            </a:r>
            <a:r>
              <a:rPr lang="zh-CN" altLang="zh-CN" sz="2400"/>
              <a:t>次在“贵州农安监管”</a:t>
            </a:r>
            <a:r>
              <a:rPr lang="en-US" altLang="zh-CN" sz="2400"/>
              <a:t>APP</a:t>
            </a:r>
            <a:r>
              <a:rPr lang="zh-CN" altLang="zh-CN" sz="2400"/>
              <a:t>内新增开发胶体金检测上报模块，用于检测单位在开展胶体金检测后，及时通过智能手机</a:t>
            </a:r>
            <a:r>
              <a:rPr lang="en-US" altLang="zh-CN" sz="2400"/>
              <a:t>APP</a:t>
            </a:r>
            <a:r>
              <a:rPr lang="zh-CN" altLang="zh-CN" sz="2400"/>
              <a:t>上传检测数据，以便在“贵州省农产品质量安全追溯平台”进行数据集中查询和工作</a:t>
            </a:r>
            <a:r>
              <a:rPr lang="zh-CN" altLang="zh-CN" sz="2400" smtClean="0"/>
              <a:t>统计分析</a:t>
            </a:r>
            <a:r>
              <a:rPr lang="zh-CN" altLang="en-US" sz="2400" smtClean="0"/>
              <a:t>。</a:t>
            </a:r>
            <a:endParaRPr lang="en-US" altLang="zh-CN" sz="3200" b="1" spc="200" dirty="0" smtClean="0">
              <a:latin typeface="DejaVu Math TeX Gyre" pitchFamily="2" charset="0"/>
              <a:ea typeface="DejaVu Math TeX Gyre" pitchFamily="2" charset="0"/>
              <a:cs typeface="DejaVu Math TeX Gyre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9893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93737" y="1587156"/>
            <a:ext cx="1017535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spc="200" smtClean="0">
                <a:solidFill>
                  <a:srgbClr val="0068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Math TeX Gyre" pitchFamily="2" charset="0"/>
                <a:ea typeface="DejaVu Math TeX Gyre" pitchFamily="2" charset="0"/>
                <a:cs typeface="DejaVu Math TeX Gyre" pitchFamily="2" charset="0"/>
              </a:rPr>
              <a:t>使用对象：</a:t>
            </a:r>
            <a:endParaRPr lang="en-US" altLang="zh-CN" b="1" spc="200">
              <a:latin typeface="DejaVu Math TeX Gyre" pitchFamily="2" charset="0"/>
              <a:ea typeface="DejaVu Math TeX Gyre" pitchFamily="2" charset="0"/>
              <a:cs typeface="DejaVu Math TeX Gyre" pitchFamily="2" charset="0"/>
            </a:endParaRPr>
          </a:p>
          <a:p>
            <a:pPr>
              <a:lnSpc>
                <a:spcPct val="200000"/>
              </a:lnSpc>
            </a:pPr>
            <a:r>
              <a:rPr lang="zh-CN" altLang="zh-CN" sz="2400"/>
              <a:t>软件提供三类对象登录使用，具体如下：</a:t>
            </a:r>
          </a:p>
          <a:p>
            <a:pPr marL="342900" lvl="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sz="2400" smtClean="0"/>
              <a:t>监督检查</a:t>
            </a:r>
            <a:r>
              <a:rPr lang="zh-CN" altLang="zh-CN" sz="2400" smtClean="0"/>
              <a:t>人员</a:t>
            </a:r>
            <a:r>
              <a:rPr lang="zh-CN" altLang="zh-CN" sz="2400"/>
              <a:t>：各级基地巡查人员的个人账号；</a:t>
            </a:r>
          </a:p>
          <a:p>
            <a:pPr marL="342900" lvl="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zh-CN" sz="2400"/>
              <a:t>农产品监管站：各级农产品质量安全监管站（农业服务中心）检测账号；</a:t>
            </a:r>
          </a:p>
          <a:p>
            <a:pPr marL="342900" lvl="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zh-CN" sz="2400"/>
              <a:t>生产主体人员：已入驻国家农产品追溯平台的企业主体账号；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8619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93737" y="1587156"/>
            <a:ext cx="1017535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spc="200" smtClean="0">
                <a:solidFill>
                  <a:srgbClr val="0068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Math TeX Gyre" pitchFamily="2" charset="0"/>
                <a:ea typeface="DejaVu Math TeX Gyre" pitchFamily="2" charset="0"/>
                <a:cs typeface="DejaVu Math TeX Gyre" pitchFamily="2" charset="0"/>
              </a:rPr>
              <a:t>使用对象：</a:t>
            </a:r>
            <a:endParaRPr lang="en-US" altLang="zh-CN" b="1" spc="200">
              <a:latin typeface="DejaVu Math TeX Gyre" pitchFamily="2" charset="0"/>
              <a:ea typeface="DejaVu Math TeX Gyre" pitchFamily="2" charset="0"/>
              <a:cs typeface="DejaVu Math TeX Gyre" pitchFamily="2" charset="0"/>
            </a:endParaRPr>
          </a:p>
          <a:p>
            <a:pPr>
              <a:lnSpc>
                <a:spcPct val="200000"/>
              </a:lnSpc>
            </a:pPr>
            <a:r>
              <a:rPr lang="zh-CN" altLang="zh-CN" sz="2400"/>
              <a:t>软件</a:t>
            </a:r>
            <a:r>
              <a:rPr lang="zh-CN" altLang="zh-CN" sz="2400" smtClean="0"/>
              <a:t>针对胶体金</a:t>
            </a:r>
            <a:r>
              <a:rPr lang="zh-CN" altLang="zh-CN" sz="2400"/>
              <a:t>检测卡产品类型，提供三种上报方式：</a:t>
            </a:r>
          </a:p>
          <a:p>
            <a:pPr marL="342900" lvl="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zh-CN" sz="2400"/>
              <a:t>二维码胶体金卡</a:t>
            </a:r>
            <a:r>
              <a:rPr lang="zh-CN" altLang="zh-CN" sz="2400" smtClean="0"/>
              <a:t>（扫</a:t>
            </a:r>
            <a:r>
              <a:rPr lang="zh-CN" altLang="zh-CN" sz="2400"/>
              <a:t>码可自动识别获取卡条编号，检测项目）</a:t>
            </a:r>
          </a:p>
          <a:p>
            <a:pPr marL="342900" lvl="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zh-CN" sz="2400"/>
              <a:t>条形码胶体金卡</a:t>
            </a:r>
            <a:r>
              <a:rPr lang="zh-CN" altLang="zh-CN" sz="2400" smtClean="0"/>
              <a:t>（扫</a:t>
            </a:r>
            <a:r>
              <a:rPr lang="zh-CN" altLang="zh-CN" sz="2400"/>
              <a:t>码只能识别获取卡条编号）</a:t>
            </a:r>
          </a:p>
          <a:p>
            <a:pPr marL="342900" lvl="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zh-CN" sz="2400"/>
              <a:t>无标识胶体金卡</a:t>
            </a:r>
            <a:r>
              <a:rPr lang="zh-CN" altLang="zh-CN" sz="2400" smtClean="0"/>
              <a:t>（无法</a:t>
            </a:r>
            <a:r>
              <a:rPr lang="zh-CN" altLang="zh-CN" sz="2400"/>
              <a:t>扫码识别信息，暂由系统分配编号）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5740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93737" y="1068541"/>
            <a:ext cx="10175358" cy="649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spc="200" smtClean="0">
                <a:solidFill>
                  <a:srgbClr val="0068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Math TeX Gyre" pitchFamily="2" charset="0"/>
                <a:ea typeface="DejaVu Math TeX Gyre" pitchFamily="2" charset="0"/>
                <a:cs typeface="DejaVu Math TeX Gyre" pitchFamily="2" charset="0"/>
              </a:rPr>
              <a:t>软件下载安装：</a:t>
            </a:r>
            <a:endParaRPr lang="en-US" altLang="zh-CN" b="1" spc="200">
              <a:latin typeface="DejaVu Math TeX Gyre" pitchFamily="2" charset="0"/>
              <a:ea typeface="DejaVu Math TeX Gyre" pitchFamily="2" charset="0"/>
              <a:cs typeface="DejaVu Math TeX Gyre" pitchFamily="2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47796" y="1894819"/>
            <a:ext cx="957909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smtClean="0"/>
              <a:t>“贵州省农产品质量安全</a:t>
            </a:r>
            <a:r>
              <a:rPr lang="zh-CN" altLang="zh-CN" sz="2000" smtClean="0"/>
              <a:t>追溯信息网</a:t>
            </a:r>
            <a:r>
              <a:rPr lang="zh-CN" altLang="en-US" sz="2000" smtClean="0"/>
              <a:t>”</a:t>
            </a:r>
            <a:r>
              <a:rPr lang="zh-CN" altLang="zh-CN" sz="2000" smtClean="0"/>
              <a:t> 首页</a:t>
            </a:r>
            <a:r>
              <a:rPr lang="zh-CN" altLang="zh-CN" sz="2000"/>
              <a:t>右侧的</a:t>
            </a:r>
            <a:r>
              <a:rPr lang="zh-CN" altLang="zh-CN" sz="2000" smtClean="0"/>
              <a:t>“农</a:t>
            </a:r>
            <a:r>
              <a:rPr lang="zh-CN" altLang="zh-CN" sz="2000"/>
              <a:t>安监管</a:t>
            </a:r>
            <a:r>
              <a:rPr lang="en-US" altLang="zh-CN" sz="2000"/>
              <a:t>APP</a:t>
            </a:r>
            <a:r>
              <a:rPr lang="zh-CN" altLang="zh-CN" sz="2000"/>
              <a:t>”二维码。</a:t>
            </a:r>
          </a:p>
          <a:p>
            <a:pPr>
              <a:lnSpc>
                <a:spcPct val="150000"/>
              </a:lnSpc>
            </a:pPr>
            <a:r>
              <a:rPr lang="zh-CN" altLang="zh-CN" sz="2000" b="1" smtClean="0"/>
              <a:t>网址</a:t>
            </a:r>
            <a:r>
              <a:rPr lang="zh-CN" altLang="zh-CN" sz="2000" b="1"/>
              <a:t>：</a:t>
            </a:r>
            <a:r>
              <a:rPr lang="en-US" altLang="zh-CN" sz="2000"/>
              <a:t>http://sy.nynct.guizhou.gov.cn</a:t>
            </a:r>
            <a:endParaRPr lang="zh-CN" altLang="zh-CN" sz="2000"/>
          </a:p>
          <a:p>
            <a:pPr>
              <a:lnSpc>
                <a:spcPct val="150000"/>
              </a:lnSpc>
            </a:pPr>
            <a:r>
              <a:rPr lang="zh-CN" altLang="zh-CN" sz="2000" b="1"/>
              <a:t>使用手机浏览器或</a:t>
            </a:r>
            <a:r>
              <a:rPr lang="en-US" altLang="zh-CN" sz="2000" b="1"/>
              <a:t>QQ</a:t>
            </a:r>
            <a:r>
              <a:rPr lang="zh-CN" altLang="zh-CN" sz="2000" b="1"/>
              <a:t>，扫描下方二维码下载</a:t>
            </a:r>
            <a:r>
              <a:rPr lang="zh-CN" altLang="zh-CN" sz="2000" b="1" smtClean="0"/>
              <a:t>：</a:t>
            </a:r>
            <a:endParaRPr lang="en-US" altLang="zh-CN" sz="2000" b="1" smtClean="0"/>
          </a:p>
          <a:p>
            <a:pPr>
              <a:lnSpc>
                <a:spcPct val="150000"/>
              </a:lnSpc>
            </a:pPr>
            <a:endParaRPr lang="en-US" altLang="zh-CN" sz="2000" b="1" smtClean="0"/>
          </a:p>
          <a:p>
            <a:pPr>
              <a:lnSpc>
                <a:spcPct val="150000"/>
              </a:lnSpc>
            </a:pPr>
            <a:endParaRPr lang="en-US" altLang="zh-CN" sz="2000" b="1"/>
          </a:p>
          <a:p>
            <a:pPr>
              <a:lnSpc>
                <a:spcPct val="150000"/>
              </a:lnSpc>
            </a:pPr>
            <a:endParaRPr lang="en-US" altLang="zh-CN" sz="2000" b="1" smtClean="0"/>
          </a:p>
          <a:p>
            <a:pPr>
              <a:lnSpc>
                <a:spcPct val="150000"/>
              </a:lnSpc>
            </a:pPr>
            <a:endParaRPr lang="en-US" altLang="zh-CN" sz="2000" b="1"/>
          </a:p>
          <a:p>
            <a:pPr>
              <a:lnSpc>
                <a:spcPct val="150000"/>
              </a:lnSpc>
            </a:pPr>
            <a:endParaRPr lang="en-US" altLang="zh-CN" sz="2000" b="1"/>
          </a:p>
          <a:p>
            <a:pPr>
              <a:lnSpc>
                <a:spcPct val="150000"/>
              </a:lnSpc>
            </a:pPr>
            <a:r>
              <a:rPr lang="zh-CN" altLang="zh-CN" sz="2000"/>
              <a:t>已安装此</a:t>
            </a:r>
            <a:r>
              <a:rPr lang="en-US" altLang="zh-CN" sz="2000"/>
              <a:t>APP</a:t>
            </a:r>
            <a:r>
              <a:rPr lang="zh-CN" altLang="zh-CN" sz="2000"/>
              <a:t>用户，直接按照提示进行更新安装即可。</a:t>
            </a:r>
          </a:p>
          <a:p>
            <a:pPr>
              <a:lnSpc>
                <a:spcPct val="150000"/>
              </a:lnSpc>
            </a:pPr>
            <a:r>
              <a:rPr lang="zh-CN" altLang="zh-CN" sz="2000"/>
              <a:t>安装过程中，授权允许相关权限功能：摄像头、定位、存储空间等</a:t>
            </a:r>
            <a:r>
              <a:rPr lang="zh-CN" altLang="zh-CN" sz="2000" smtClean="0"/>
              <a:t>。</a:t>
            </a:r>
            <a:endParaRPr lang="zh-CN" altLang="zh-CN" sz="200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440" y="3485303"/>
            <a:ext cx="1623902" cy="206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021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4429" y="1082189"/>
            <a:ext cx="10497427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spc="200" smtClean="0">
                <a:solidFill>
                  <a:srgbClr val="0068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Math TeX Gyre" pitchFamily="2" charset="0"/>
                <a:ea typeface="DejaVu Math TeX Gyre" pitchFamily="2" charset="0"/>
                <a:cs typeface="DejaVu Math TeX Gyre" pitchFamily="2" charset="0"/>
              </a:rPr>
              <a:t>培训教材：</a:t>
            </a:r>
            <a:endParaRPr lang="en-US" altLang="zh-CN" sz="2800" b="1" spc="200" smtClean="0">
              <a:solidFill>
                <a:srgbClr val="0068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Math TeX Gyre" pitchFamily="2" charset="0"/>
              <a:ea typeface="DejaVu Math TeX Gyre" pitchFamily="2" charset="0"/>
              <a:cs typeface="DejaVu Math TeX Gyre" pitchFamily="2" charset="0"/>
            </a:endParaRPr>
          </a:p>
          <a:p>
            <a:pPr>
              <a:lnSpc>
                <a:spcPct val="150000"/>
              </a:lnSpc>
            </a:pPr>
            <a:endParaRPr lang="en-US" altLang="zh-CN" b="1" spc="200">
              <a:latin typeface="DejaVu Math TeX Gyre" pitchFamily="2" charset="0"/>
              <a:ea typeface="DejaVu Math TeX Gyre" pitchFamily="2" charset="0"/>
              <a:cs typeface="DejaVu Math TeX Gyre" pitchFamily="2" charset="0"/>
            </a:endParaRPr>
          </a:p>
          <a:p>
            <a:r>
              <a:rPr lang="zh-CN" altLang="en-US" sz="2400" b="1"/>
              <a:t>农产品胶体金速测上报</a:t>
            </a:r>
            <a:r>
              <a:rPr lang="en-US" altLang="zh-CN" sz="2400" b="1"/>
              <a:t>APP</a:t>
            </a:r>
            <a:r>
              <a:rPr lang="zh-CN" altLang="en-US" sz="2400" b="1"/>
              <a:t>操作教程</a:t>
            </a:r>
            <a:r>
              <a:rPr lang="zh-CN" altLang="zh-CN" sz="2400" b="1" smtClean="0"/>
              <a:t>网址：</a:t>
            </a:r>
            <a:endParaRPr lang="en-US" altLang="zh-CN" sz="2400" b="1" smtClean="0"/>
          </a:p>
          <a:p>
            <a:endParaRPr lang="zh-CN" altLang="zh-CN" sz="2400" b="1"/>
          </a:p>
          <a:p>
            <a:r>
              <a:rPr lang="en-US" altLang="zh-CN" sz="2400" b="1" u="sng">
                <a:hlinkClick r:id="rId4"/>
              </a:rPr>
              <a:t>http://</a:t>
            </a:r>
            <a:r>
              <a:rPr lang="en-US" altLang="zh-CN" sz="2400" b="1" u="sng" smtClean="0">
                <a:hlinkClick r:id="rId4"/>
              </a:rPr>
              <a:t>sy.nynct.guizhou.gov.cn/pxzt/202403/t20240306_83893728.html</a:t>
            </a:r>
            <a:endParaRPr lang="en-US" altLang="zh-CN" sz="2400" b="1" u="sng" smtClean="0"/>
          </a:p>
          <a:p>
            <a:endParaRPr lang="en-US" altLang="zh-CN" sz="2400" b="1" u="sng"/>
          </a:p>
          <a:p>
            <a:endParaRPr lang="en-US" altLang="zh-CN" sz="2800" b="1" spc="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Math TeX Gyre" pitchFamily="2" charset="0"/>
              <a:ea typeface="DejaVu Math TeX Gyre" pitchFamily="2" charset="0"/>
              <a:cs typeface="DejaVu Math TeX Gyre" pitchFamily="2" charset="0"/>
            </a:endParaRPr>
          </a:p>
          <a:p>
            <a:r>
              <a:rPr lang="zh-CN" altLang="en-US" sz="2800" b="1" spc="200" smtClean="0">
                <a:solidFill>
                  <a:srgbClr val="0068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Math TeX Gyre" pitchFamily="2" charset="0"/>
                <a:ea typeface="DejaVu Math TeX Gyre" pitchFamily="2" charset="0"/>
                <a:cs typeface="DejaVu Math TeX Gyre" pitchFamily="2" charset="0"/>
              </a:rPr>
              <a:t>操作课件：</a:t>
            </a:r>
            <a:endParaRPr lang="en-US" altLang="zh-CN" sz="2800" b="1" spc="200" smtClean="0">
              <a:solidFill>
                <a:srgbClr val="0068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Math TeX Gyre" pitchFamily="2" charset="0"/>
              <a:ea typeface="DejaVu Math TeX Gyre" pitchFamily="2" charset="0"/>
              <a:cs typeface="DejaVu Math TeX Gyre" pitchFamily="2" charset="0"/>
            </a:endParaRPr>
          </a:p>
          <a:p>
            <a:endParaRPr lang="zh-CN" altLang="en-US" sz="2800" b="1" spc="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Math TeX Gyre" pitchFamily="2" charset="0"/>
              <a:ea typeface="DejaVu Math TeX Gyre" pitchFamily="2" charset="0"/>
              <a:cs typeface="DejaVu Math TeX Gyre" pitchFamily="2" charset="0"/>
            </a:endParaRPr>
          </a:p>
          <a:p>
            <a:r>
              <a:rPr lang="en-US" altLang="zh-CN" sz="2400" smtClean="0"/>
              <a:t>1</a:t>
            </a:r>
            <a:r>
              <a:rPr lang="zh-CN" altLang="en-US" sz="2400" smtClean="0"/>
              <a:t>）文档：</a:t>
            </a:r>
            <a:r>
              <a:rPr lang="zh-CN" altLang="en-US" sz="2400"/>
              <a:t> </a:t>
            </a:r>
            <a:r>
              <a:rPr lang="zh-CN" altLang="en-US" sz="2400">
                <a:hlinkClick r:id="rId5" tooltip="农产品胶体金速测上报APP操作手册（202403）.pdf"/>
              </a:rPr>
              <a:t>农产品胶体金速测上报</a:t>
            </a:r>
            <a:r>
              <a:rPr lang="en-US" altLang="zh-CN" sz="2400">
                <a:hlinkClick r:id="rId5" tooltip="农产品胶体金速测上报APP操作手册（202403）.pdf"/>
              </a:rPr>
              <a:t>APP</a:t>
            </a:r>
            <a:r>
              <a:rPr lang="zh-CN" altLang="en-US" sz="2400">
                <a:hlinkClick r:id="rId5" tooltip="农产品胶体金速测上报APP操作手册（202403）.pdf"/>
              </a:rPr>
              <a:t>操作手册（</a:t>
            </a:r>
            <a:r>
              <a:rPr lang="en-US" altLang="zh-CN" sz="2400">
                <a:hlinkClick r:id="rId5" tooltip="农产品胶体金速测上报APP操作手册（202403）.pdf"/>
              </a:rPr>
              <a:t>202403</a:t>
            </a:r>
            <a:r>
              <a:rPr lang="zh-CN" altLang="en-US" sz="2400">
                <a:hlinkClick r:id="rId5" tooltip="农产品胶体金速测上报APP操作手册（202403）.pdf"/>
              </a:rPr>
              <a:t>）</a:t>
            </a:r>
            <a:r>
              <a:rPr lang="en-US" altLang="zh-CN" sz="2400">
                <a:hlinkClick r:id="rId5" tooltip="农产品胶体金速测上报APP操作手册（202403）.pdf"/>
              </a:rPr>
              <a:t>.</a:t>
            </a:r>
            <a:r>
              <a:rPr lang="en-US" altLang="zh-CN" sz="2400" smtClean="0">
                <a:hlinkClick r:id="rId5" tooltip="农产品胶体金速测上报APP操作手册（202403）.pdf"/>
              </a:rPr>
              <a:t>pdf</a:t>
            </a:r>
            <a:endParaRPr lang="en-US" altLang="zh-CN" sz="2400" smtClean="0"/>
          </a:p>
          <a:p>
            <a:endParaRPr lang="zh-CN" altLang="en-US" sz="2400"/>
          </a:p>
          <a:p>
            <a:r>
              <a:rPr lang="en-US" altLang="zh-CN" sz="2400" smtClean="0"/>
              <a:t>2</a:t>
            </a:r>
            <a:r>
              <a:rPr lang="zh-CN" altLang="en-US" sz="2400" smtClean="0"/>
              <a:t>）视频</a:t>
            </a:r>
            <a:r>
              <a:rPr lang="zh-CN" altLang="en-US" sz="2400"/>
              <a:t>： </a:t>
            </a:r>
            <a:r>
              <a:rPr lang="zh-CN" altLang="en-US" sz="2400" smtClean="0">
                <a:hlinkClick r:id="rId6"/>
              </a:rPr>
              <a:t>农产品</a:t>
            </a:r>
            <a:r>
              <a:rPr lang="zh-CN" altLang="en-US" sz="2400">
                <a:hlinkClick r:id="rId6"/>
              </a:rPr>
              <a:t>胶体金速测上报</a:t>
            </a:r>
            <a:r>
              <a:rPr lang="en-US" altLang="zh-CN" sz="2400">
                <a:hlinkClick r:id="rId6"/>
              </a:rPr>
              <a:t>APP</a:t>
            </a:r>
            <a:r>
              <a:rPr lang="zh-CN" altLang="en-US" sz="2400">
                <a:hlinkClick r:id="rId6"/>
              </a:rPr>
              <a:t>操作演示</a:t>
            </a:r>
            <a:r>
              <a:rPr lang="en-US" altLang="zh-CN" sz="2400">
                <a:hlinkClick r:id="rId6"/>
              </a:rPr>
              <a:t>.mp4</a:t>
            </a:r>
            <a:endParaRPr lang="zh-CN" altLang="en-US" sz="2400"/>
          </a:p>
          <a:p>
            <a:endParaRPr lang="zh-CN" altLang="zh-CN" sz="2400" b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0483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1" y="3119514"/>
            <a:ext cx="11522075" cy="1018935"/>
            <a:chOff x="0" y="3210010"/>
            <a:chExt cx="12192000" cy="970414"/>
          </a:xfrm>
          <a:solidFill>
            <a:srgbClr val="0068B7"/>
          </a:solidFill>
        </p:grpSpPr>
        <p:sp>
          <p:nvSpPr>
            <p:cNvPr id="35" name="矩形 34"/>
            <p:cNvSpPr/>
            <p:nvPr/>
          </p:nvSpPr>
          <p:spPr>
            <a:xfrm>
              <a:off x="0" y="3210010"/>
              <a:ext cx="12192000" cy="9704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9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TextBox 111"/>
            <p:cNvSpPr txBox="1"/>
            <p:nvPr/>
          </p:nvSpPr>
          <p:spPr>
            <a:xfrm>
              <a:off x="0" y="3372051"/>
              <a:ext cx="12192000" cy="6008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3500" b="1" spc="786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TextBox 111"/>
          <p:cNvSpPr txBox="1"/>
          <p:nvPr/>
        </p:nvSpPr>
        <p:spPr>
          <a:xfrm>
            <a:off x="3032973" y="3289658"/>
            <a:ext cx="5456130" cy="583178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pPr algn="ctr"/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3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、速测数据查询统计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899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165018_1"/>
  <p:tag name="KSO_WM_TEMPLATE_SUBCATEGORY" val="0"/>
  <p:tag name="KSO_WM_SLIDE_TYPE" val="text"/>
  <p:tag name="KSO_WM_SLIDE_SUBTYPE" val="diag"/>
  <p:tag name="KSO_WM_SLIDE_ITEM_CNT" val="4"/>
  <p:tag name="KSO_WM_SLIDE_INDEX" val="1"/>
  <p:tag name="KSO_WM_SLIDE_SIZE" val="731.535*341.856"/>
  <p:tag name="KSO_WM_SLIDE_POSITION" val="114.693*125.374"/>
  <p:tag name="KSO_WM_DIAGRAM_GROUP_CODE" val="l1-1"/>
  <p:tag name="KSO_WM_SLIDE_DIAGTYPE" val="l"/>
  <p:tag name="KSO_WM_TAG_VERSION" val="1.0"/>
  <p:tag name="KSO_WM_BEAUTIFY_FLAG" val="#wm#"/>
  <p:tag name="KSO_WM_TEMPLATE_CATEGORY" val="diagram"/>
  <p:tag name="KSO_WM_TEMPLATE_INDEX" val="20165018"/>
  <p:tag name="KSO_WM_SLIDE_LAYOUT" val="l"/>
  <p:tag name="KSO_WM_SLIDE_LAYOUT_CNT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165018_1"/>
  <p:tag name="KSO_WM_TEMPLATE_SUBCATEGORY" val="0"/>
  <p:tag name="KSO_WM_SLIDE_TYPE" val="text"/>
  <p:tag name="KSO_WM_SLIDE_SUBTYPE" val="diag"/>
  <p:tag name="KSO_WM_SLIDE_ITEM_CNT" val="4"/>
  <p:tag name="KSO_WM_SLIDE_INDEX" val="1"/>
  <p:tag name="KSO_WM_SLIDE_SIZE" val="731.535*341.856"/>
  <p:tag name="KSO_WM_SLIDE_POSITION" val="114.693*125.374"/>
  <p:tag name="KSO_WM_DIAGRAM_GROUP_CODE" val="l1-1"/>
  <p:tag name="KSO_WM_SLIDE_DIAGTYPE" val="l"/>
  <p:tag name="KSO_WM_TAG_VERSION" val="1.0"/>
  <p:tag name="KSO_WM_BEAUTIFY_FLAG" val="#wm#"/>
  <p:tag name="KSO_WM_TEMPLATE_CATEGORY" val="diagram"/>
  <p:tag name="KSO_WM_TEMPLATE_INDEX" val="20165018"/>
  <p:tag name="KSO_WM_SLIDE_LAYOUT" val="l"/>
  <p:tag name="KSO_WM_SLIDE_LAYOUT_CN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165018_1"/>
  <p:tag name="KSO_WM_TEMPLATE_SUBCATEGORY" val="0"/>
  <p:tag name="KSO_WM_SLIDE_TYPE" val="text"/>
  <p:tag name="KSO_WM_SLIDE_SUBTYPE" val="diag"/>
  <p:tag name="KSO_WM_SLIDE_ITEM_CNT" val="4"/>
  <p:tag name="KSO_WM_SLIDE_INDEX" val="1"/>
  <p:tag name="KSO_WM_SLIDE_SIZE" val="731.535*341.856"/>
  <p:tag name="KSO_WM_SLIDE_POSITION" val="114.693*125.374"/>
  <p:tag name="KSO_WM_DIAGRAM_GROUP_CODE" val="l1-1"/>
  <p:tag name="KSO_WM_SLIDE_DIAGTYPE" val="l"/>
  <p:tag name="KSO_WM_TAG_VERSION" val="1.0"/>
  <p:tag name="KSO_WM_BEAUTIFY_FLAG" val="#wm#"/>
  <p:tag name="KSO_WM_TEMPLATE_CATEGORY" val="diagram"/>
  <p:tag name="KSO_WM_TEMPLATE_INDEX" val="20165018"/>
  <p:tag name="KSO_WM_SLIDE_LAYOUT" val="l"/>
  <p:tag name="KSO_WM_SLIDE_LAYOUT_CNT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165018_1"/>
  <p:tag name="KSO_WM_TEMPLATE_SUBCATEGORY" val="0"/>
  <p:tag name="KSO_WM_SLIDE_TYPE" val="text"/>
  <p:tag name="KSO_WM_SLIDE_SUBTYPE" val="diag"/>
  <p:tag name="KSO_WM_SLIDE_ITEM_CNT" val="4"/>
  <p:tag name="KSO_WM_SLIDE_INDEX" val="1"/>
  <p:tag name="KSO_WM_SLIDE_SIZE" val="731.535*341.856"/>
  <p:tag name="KSO_WM_SLIDE_POSITION" val="114.693*125.374"/>
  <p:tag name="KSO_WM_DIAGRAM_GROUP_CODE" val="l1-1"/>
  <p:tag name="KSO_WM_SLIDE_DIAGTYPE" val="l"/>
  <p:tag name="KSO_WM_TAG_VERSION" val="1.0"/>
  <p:tag name="KSO_WM_BEAUTIFY_FLAG" val="#wm#"/>
  <p:tag name="KSO_WM_TEMPLATE_CATEGORY" val="diagram"/>
  <p:tag name="KSO_WM_TEMPLATE_INDEX" val="20165018"/>
  <p:tag name="KSO_WM_SLIDE_LAYOUT" val="l"/>
  <p:tag name="KSO_WM_SLIDE_LAYOUT_CNT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165018_1"/>
  <p:tag name="KSO_WM_TEMPLATE_SUBCATEGORY" val="0"/>
  <p:tag name="KSO_WM_SLIDE_TYPE" val="text"/>
  <p:tag name="KSO_WM_SLIDE_SUBTYPE" val="diag"/>
  <p:tag name="KSO_WM_SLIDE_ITEM_CNT" val="4"/>
  <p:tag name="KSO_WM_SLIDE_INDEX" val="1"/>
  <p:tag name="KSO_WM_SLIDE_SIZE" val="731.535*341.856"/>
  <p:tag name="KSO_WM_SLIDE_POSITION" val="114.693*125.374"/>
  <p:tag name="KSO_WM_DIAGRAM_GROUP_CODE" val="l1-1"/>
  <p:tag name="KSO_WM_SLIDE_DIAGTYPE" val="l"/>
  <p:tag name="KSO_WM_TAG_VERSION" val="1.0"/>
  <p:tag name="KSO_WM_BEAUTIFY_FLAG" val="#wm#"/>
  <p:tag name="KSO_WM_TEMPLATE_CATEGORY" val="diagram"/>
  <p:tag name="KSO_WM_TEMPLATE_INDEX" val="20165018"/>
  <p:tag name="KSO_WM_SLIDE_LAYOUT" val="l"/>
  <p:tag name="KSO_WM_SLIDE_LAYOUT_CNT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165018_1"/>
  <p:tag name="KSO_WM_TEMPLATE_SUBCATEGORY" val="0"/>
  <p:tag name="KSO_WM_SLIDE_TYPE" val="text"/>
  <p:tag name="KSO_WM_SLIDE_SUBTYPE" val="diag"/>
  <p:tag name="KSO_WM_SLIDE_ITEM_CNT" val="4"/>
  <p:tag name="KSO_WM_SLIDE_INDEX" val="1"/>
  <p:tag name="KSO_WM_SLIDE_SIZE" val="731.535*341.856"/>
  <p:tag name="KSO_WM_SLIDE_POSITION" val="114.693*125.374"/>
  <p:tag name="KSO_WM_DIAGRAM_GROUP_CODE" val="l1-1"/>
  <p:tag name="KSO_WM_SLIDE_DIAGTYPE" val="l"/>
  <p:tag name="KSO_WM_TAG_VERSION" val="1.0"/>
  <p:tag name="KSO_WM_BEAUTIFY_FLAG" val="#wm#"/>
  <p:tag name="KSO_WM_TEMPLATE_CATEGORY" val="diagram"/>
  <p:tag name="KSO_WM_TEMPLATE_INDEX" val="20165018"/>
  <p:tag name="KSO_WM_SLIDE_LAYOUT" val="l"/>
  <p:tag name="KSO_WM_SLIDE_LAYOUT_CNT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165018_1"/>
  <p:tag name="KSO_WM_TEMPLATE_SUBCATEGORY" val="0"/>
  <p:tag name="KSO_WM_SLIDE_TYPE" val="text"/>
  <p:tag name="KSO_WM_SLIDE_SUBTYPE" val="diag"/>
  <p:tag name="KSO_WM_SLIDE_ITEM_CNT" val="4"/>
  <p:tag name="KSO_WM_SLIDE_INDEX" val="1"/>
  <p:tag name="KSO_WM_SLIDE_SIZE" val="731.535*341.856"/>
  <p:tag name="KSO_WM_SLIDE_POSITION" val="114.693*125.374"/>
  <p:tag name="KSO_WM_DIAGRAM_GROUP_CODE" val="l1-1"/>
  <p:tag name="KSO_WM_SLIDE_DIAGTYPE" val="l"/>
  <p:tag name="KSO_WM_TAG_VERSION" val="1.0"/>
  <p:tag name="KSO_WM_BEAUTIFY_FLAG" val="#wm#"/>
  <p:tag name="KSO_WM_TEMPLATE_CATEGORY" val="diagram"/>
  <p:tag name="KSO_WM_TEMPLATE_INDEX" val="20165018"/>
  <p:tag name="KSO_WM_SLIDE_LAYOUT" val="l"/>
  <p:tag name="KSO_WM_SLIDE_LAYOUT_CNT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165018_1"/>
  <p:tag name="KSO_WM_TEMPLATE_SUBCATEGORY" val="0"/>
  <p:tag name="KSO_WM_SLIDE_TYPE" val="text"/>
  <p:tag name="KSO_WM_SLIDE_SUBTYPE" val="diag"/>
  <p:tag name="KSO_WM_SLIDE_ITEM_CNT" val="4"/>
  <p:tag name="KSO_WM_SLIDE_INDEX" val="1"/>
  <p:tag name="KSO_WM_SLIDE_SIZE" val="731.535*341.856"/>
  <p:tag name="KSO_WM_SLIDE_POSITION" val="114.693*125.374"/>
  <p:tag name="KSO_WM_DIAGRAM_GROUP_CODE" val="l1-1"/>
  <p:tag name="KSO_WM_SLIDE_DIAGTYPE" val="l"/>
  <p:tag name="KSO_WM_TAG_VERSION" val="1.0"/>
  <p:tag name="KSO_WM_BEAUTIFY_FLAG" val="#wm#"/>
  <p:tag name="KSO_WM_TEMPLATE_CATEGORY" val="diagram"/>
  <p:tag name="KSO_WM_TEMPLATE_INDEX" val="20165018"/>
  <p:tag name="KSO_WM_SLIDE_LAYOUT" val="l"/>
  <p:tag name="KSO_WM_SLIDE_LAYOUT_CNT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165018_1"/>
  <p:tag name="KSO_WM_TEMPLATE_SUBCATEGORY" val="0"/>
  <p:tag name="KSO_WM_SLIDE_TYPE" val="text"/>
  <p:tag name="KSO_WM_SLIDE_SUBTYPE" val="diag"/>
  <p:tag name="KSO_WM_SLIDE_ITEM_CNT" val="4"/>
  <p:tag name="KSO_WM_SLIDE_INDEX" val="1"/>
  <p:tag name="KSO_WM_SLIDE_SIZE" val="731.535*341.856"/>
  <p:tag name="KSO_WM_SLIDE_POSITION" val="114.693*125.374"/>
  <p:tag name="KSO_WM_DIAGRAM_GROUP_CODE" val="l1-1"/>
  <p:tag name="KSO_WM_SLIDE_DIAGTYPE" val="l"/>
  <p:tag name="KSO_WM_TAG_VERSION" val="1.0"/>
  <p:tag name="KSO_WM_BEAUTIFY_FLAG" val="#wm#"/>
  <p:tag name="KSO_WM_TEMPLATE_CATEGORY" val="diagram"/>
  <p:tag name="KSO_WM_TEMPLATE_INDEX" val="20165018"/>
  <p:tag name="KSO_WM_SLIDE_LAYOUT" val="l"/>
  <p:tag name="KSO_WM_SLIDE_LAYOUT_CNT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165018_1"/>
  <p:tag name="KSO_WM_TEMPLATE_SUBCATEGORY" val="0"/>
  <p:tag name="KSO_WM_SLIDE_TYPE" val="text"/>
  <p:tag name="KSO_WM_SLIDE_SUBTYPE" val="diag"/>
  <p:tag name="KSO_WM_SLIDE_ITEM_CNT" val="4"/>
  <p:tag name="KSO_WM_SLIDE_INDEX" val="1"/>
  <p:tag name="KSO_WM_SLIDE_SIZE" val="731.535*341.856"/>
  <p:tag name="KSO_WM_SLIDE_POSITION" val="114.693*125.374"/>
  <p:tag name="KSO_WM_DIAGRAM_GROUP_CODE" val="l1-1"/>
  <p:tag name="KSO_WM_SLIDE_DIAGTYPE" val="l"/>
  <p:tag name="KSO_WM_TAG_VERSION" val="1.0"/>
  <p:tag name="KSO_WM_BEAUTIFY_FLAG" val="#wm#"/>
  <p:tag name="KSO_WM_TEMPLATE_CATEGORY" val="diagram"/>
  <p:tag name="KSO_WM_TEMPLATE_INDEX" val="20165018"/>
  <p:tag name="KSO_WM_SLIDE_LAYOUT" val="l"/>
  <p:tag name="KSO_WM_SLIDE_LAYOUT_CNT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3611</TotalTime>
  <Words>559</Words>
  <Application>Microsoft Office PowerPoint</Application>
  <PresentationFormat>自定义</PresentationFormat>
  <Paragraphs>79</Paragraphs>
  <Slides>16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YSGZ -SY</dc:creator>
  <cp:lastModifiedBy>China</cp:lastModifiedBy>
  <cp:revision>453</cp:revision>
  <dcterms:created xsi:type="dcterms:W3CDTF">2020-07-23T05:20:00Z</dcterms:created>
  <dcterms:modified xsi:type="dcterms:W3CDTF">2024-04-09T05:53:48Z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